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276" r:id="rId2"/>
    <p:sldId id="279" r:id="rId3"/>
    <p:sldId id="284" r:id="rId4"/>
    <p:sldId id="319" r:id="rId5"/>
    <p:sldId id="320" r:id="rId6"/>
    <p:sldId id="321" r:id="rId7"/>
    <p:sldId id="322" r:id="rId8"/>
    <p:sldId id="323" r:id="rId9"/>
    <p:sldId id="324" r:id="rId10"/>
    <p:sldId id="318" r:id="rId11"/>
    <p:sldId id="330" r:id="rId12"/>
    <p:sldId id="317" r:id="rId13"/>
    <p:sldId id="314" r:id="rId14"/>
    <p:sldId id="315" r:id="rId15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7913"/>
    <a:srgbClr val="F57B17"/>
    <a:srgbClr val="E86E0A"/>
    <a:srgbClr val="FF5050"/>
    <a:srgbClr val="F4C5C4"/>
    <a:srgbClr val="E8E8E8"/>
    <a:srgbClr val="E0E0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706" autoAdjust="0"/>
    <p:restoredTop sz="86420" autoAdjust="0"/>
  </p:normalViewPr>
  <p:slideViewPr>
    <p:cSldViewPr>
      <p:cViewPr varScale="1">
        <p:scale>
          <a:sx n="74" d="100"/>
          <a:sy n="74" d="100"/>
        </p:scale>
        <p:origin x="448" y="62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56" d="100"/>
          <a:sy n="56" d="100"/>
        </p:scale>
        <p:origin x="-2874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92D486-EF53-42DD-8F47-C393E102303D}" type="datetimeFigureOut">
              <a:rPr lang="en-IN" smtClean="0"/>
              <a:t>17-02-2022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261DD6-B0E0-44C7-A874-0547BE1A9C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382744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B488F7-1FAC-40D2-BB7E-BA3CE28D8950}" type="datetimeFigureOut">
              <a:rPr lang="en-US" smtClean="0"/>
              <a:pPr/>
              <a:t>2/17/2022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2D21D1-52E2-420B-B491-CFF6D7BB79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4786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67395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813002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886200"/>
            <a:ext cx="12188825" cy="2971800"/>
          </a:xfrm>
          <a:prstGeom prst="rect">
            <a:avLst/>
          </a:prstGeom>
          <a:gradFill flip="none" rotWithShape="1">
            <a:gsLst>
              <a:gs pos="100000">
                <a:schemeClr val="bg1">
                  <a:lumMod val="65000"/>
                  <a:alpha val="53000"/>
                </a:schemeClr>
              </a:gs>
              <a:gs pos="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162" y="3887117"/>
            <a:ext cx="10360501" cy="610820"/>
          </a:xfrm>
        </p:spPr>
        <p:txBody>
          <a:bodyPr/>
          <a:lstStyle>
            <a:lvl1pPr algn="ctr">
              <a:defRPr lang="en-US" sz="40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324" y="4399020"/>
            <a:ext cx="8532178" cy="764440"/>
          </a:xfrm>
        </p:spPr>
        <p:txBody>
          <a:bodyPr>
            <a:normAutofit/>
          </a:bodyPr>
          <a:lstStyle>
            <a:lvl1pPr marL="0" indent="0" algn="ctr">
              <a:buNone/>
              <a:defRPr lang="en-US" sz="2400" kern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6094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8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3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8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2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7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8D6DB-6798-42D2-B9AD-FC6F1C72FC30}" type="datetimeFigureOut">
              <a:rPr lang="en-US" smtClean="0"/>
              <a:pPr/>
              <a:t>2/17/2022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DE275-BE14-4364-AEA2-5F5667C0FD4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541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2/17/2022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874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2/17/2022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4"/>
          </p:nvPr>
        </p:nvSpPr>
        <p:spPr>
          <a:xfrm>
            <a:off x="7389813" y="1196752"/>
            <a:ext cx="3960812" cy="482463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609494" indent="0">
              <a:buFontTx/>
              <a:buNone/>
              <a:defRPr sz="16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600"/>
            </a:lvl4pPr>
            <a:lvl5pPr marL="2437973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425212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2/17/2022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4"/>
          </p:nvPr>
        </p:nvSpPr>
        <p:spPr>
          <a:xfrm>
            <a:off x="609600" y="1196752"/>
            <a:ext cx="4404692" cy="482463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609494" indent="0">
              <a:buFontTx/>
              <a:buNone/>
              <a:defRPr sz="16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600"/>
            </a:lvl4pPr>
            <a:lvl5pPr marL="2437973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950771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274639"/>
            <a:ext cx="4404851" cy="1642193"/>
          </a:xfrm>
        </p:spPr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2/17/2022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4"/>
          </p:nvPr>
        </p:nvSpPr>
        <p:spPr>
          <a:xfrm>
            <a:off x="609600" y="2060848"/>
            <a:ext cx="4404692" cy="3816424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609494" indent="0">
              <a:buFontTx/>
              <a:buNone/>
              <a:defRPr sz="16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600"/>
            </a:lvl4pPr>
            <a:lvl5pPr marL="2437973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050772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2/17/2022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2494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3" y="273049"/>
            <a:ext cx="4010039" cy="1162051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5492" y="273052"/>
            <a:ext cx="6813892" cy="5853113"/>
          </a:xfrm>
        </p:spPr>
        <p:txBody>
          <a:bodyPr/>
          <a:lstStyle>
            <a:lvl1pPr>
              <a:defRPr sz="4300"/>
            </a:lvl1pPr>
            <a:lvl2pPr>
              <a:defRPr sz="3700"/>
            </a:lvl2pPr>
            <a:lvl3pPr>
              <a:defRPr sz="3200"/>
            </a:lvl3pPr>
            <a:lvl4pPr>
              <a:defRPr sz="2700"/>
            </a:lvl4pPr>
            <a:lvl5pPr>
              <a:defRPr sz="2700"/>
            </a:lvl5pPr>
            <a:lvl6pPr>
              <a:defRPr sz="2700"/>
            </a:lvl6pPr>
            <a:lvl7pPr>
              <a:defRPr sz="2700"/>
            </a:lvl7pPr>
            <a:lvl8pPr>
              <a:defRPr sz="2700"/>
            </a:lvl8pPr>
            <a:lvl9pPr>
              <a:defRPr sz="2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443" y="1435102"/>
            <a:ext cx="4010039" cy="4691063"/>
          </a:xfrm>
        </p:spPr>
        <p:txBody>
          <a:bodyPr/>
          <a:lstStyle>
            <a:lvl1pPr marL="0" indent="0">
              <a:buNone/>
              <a:defRPr sz="19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2/17/2022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0817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095" y="4800600"/>
            <a:ext cx="7313295" cy="566739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095" y="612775"/>
            <a:ext cx="7313295" cy="4114800"/>
          </a:xfrm>
        </p:spPr>
        <p:txBody>
          <a:bodyPr/>
          <a:lstStyle>
            <a:lvl1pPr marL="0" indent="0">
              <a:buNone/>
              <a:defRPr sz="4300"/>
            </a:lvl1pPr>
            <a:lvl2pPr marL="609493" indent="0">
              <a:buNone/>
              <a:defRPr sz="3700"/>
            </a:lvl2pPr>
            <a:lvl3pPr marL="1218987" indent="0">
              <a:buNone/>
              <a:defRPr sz="3200"/>
            </a:lvl3pPr>
            <a:lvl4pPr marL="1828480" indent="0">
              <a:buNone/>
              <a:defRPr sz="2700"/>
            </a:lvl4pPr>
            <a:lvl5pPr marL="2437973" indent="0">
              <a:buNone/>
              <a:defRPr sz="2700"/>
            </a:lvl5pPr>
            <a:lvl6pPr marL="3047467" indent="0">
              <a:buNone/>
              <a:defRPr sz="2700"/>
            </a:lvl6pPr>
            <a:lvl7pPr marL="3656960" indent="0">
              <a:buNone/>
              <a:defRPr sz="2700"/>
            </a:lvl7pPr>
            <a:lvl8pPr marL="4266453" indent="0">
              <a:buNone/>
              <a:defRPr sz="2700"/>
            </a:lvl8pPr>
            <a:lvl9pPr marL="4875947" indent="0">
              <a:buNone/>
              <a:defRPr sz="27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095" y="5367338"/>
            <a:ext cx="7313295" cy="804863"/>
          </a:xfrm>
        </p:spPr>
        <p:txBody>
          <a:bodyPr/>
          <a:lstStyle>
            <a:lvl1pPr marL="0" indent="0">
              <a:buNone/>
              <a:defRPr sz="19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2/17/2022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8142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2/17/2022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15806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274639"/>
            <a:ext cx="2742486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441" y="274639"/>
            <a:ext cx="802431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2/17/2022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02233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C1A85F3E-2CF6-9E46-AE01-96E27850575D}"/>
              </a:ext>
            </a:extLst>
          </p:cNvPr>
          <p:cNvSpPr txBox="1">
            <a:spLocks/>
          </p:cNvSpPr>
          <p:nvPr userDrawn="1"/>
        </p:nvSpPr>
        <p:spPr>
          <a:xfrm>
            <a:off x="4319338" y="6408740"/>
            <a:ext cx="3431005" cy="30488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and Confidential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3EA0CF45-0B24-394D-8134-22C65E72D591}"/>
              </a:ext>
            </a:extLst>
          </p:cNvPr>
          <p:cNvSpPr txBox="1">
            <a:spLocks/>
          </p:cNvSpPr>
          <p:nvPr userDrawn="1"/>
        </p:nvSpPr>
        <p:spPr>
          <a:xfrm>
            <a:off x="10846469" y="6408740"/>
            <a:ext cx="1066800" cy="1825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6F68F43-4567-4CB0-B00D-7267D614B448}" type="slidenum">
              <a:rPr lang="en-US" sz="140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4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4FBA1CD0-DC43-5542-B28E-D985E1AF9A7D}"/>
              </a:ext>
            </a:extLst>
          </p:cNvPr>
          <p:cNvSpPr/>
          <p:nvPr userDrawn="1"/>
        </p:nvSpPr>
        <p:spPr>
          <a:xfrm flipH="1">
            <a:off x="1588" y="627903"/>
            <a:ext cx="560273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943"/>
            <a:endParaRPr lang="en-US" sz="2399">
              <a:solidFill>
                <a:srgbClr val="FFFFFF"/>
              </a:solidFill>
              <a:latin typeface="Arial" panose="020B060402020202020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4539BE-18A6-1948-BE82-02455FBCC53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21344" y="338346"/>
            <a:ext cx="891925" cy="791393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5E39C373-21EA-5D42-A674-B1D80B4D9D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5150" y="495335"/>
            <a:ext cx="10512862" cy="640714"/>
          </a:xfrm>
        </p:spPr>
        <p:txBody>
          <a:bodyPr>
            <a:normAutofit/>
          </a:bodyPr>
          <a:lstStyle>
            <a:lvl1pPr>
              <a:defRPr sz="2199" b="1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026696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162" y="2130426"/>
            <a:ext cx="10360501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324" y="3886200"/>
            <a:ext cx="8532178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2/17/2022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71847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88825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23692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495" y="3645024"/>
            <a:ext cx="10827834" cy="1362075"/>
          </a:xfrm>
        </p:spPr>
        <p:txBody>
          <a:bodyPr anchor="t"/>
          <a:lstStyle>
            <a:lvl1pPr algn="ctr">
              <a:defRPr sz="53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2/17/2022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1707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67070" y="881262"/>
            <a:ext cx="9195625" cy="1470025"/>
          </a:xfrm>
        </p:spPr>
        <p:txBody>
          <a:bodyPr anchor="t">
            <a:normAutofit/>
          </a:bodyPr>
          <a:lstStyle>
            <a:lvl1pPr algn="l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49996" y="3048744"/>
            <a:ext cx="9217024" cy="1752600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2/17/2022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336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2/17/2022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236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441" y="1600201"/>
            <a:ext cx="5383398" cy="4525963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5986" y="1600201"/>
            <a:ext cx="5383398" cy="4525963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2/17/2022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18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535113"/>
            <a:ext cx="5385514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41" y="2174875"/>
            <a:ext cx="5385514" cy="39512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1756" y="1535113"/>
            <a:ext cx="5387630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1756" y="2174875"/>
            <a:ext cx="5387630" cy="39512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2/17/2022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8990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2/17/2022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6"/>
          <p:cNvSpPr>
            <a:spLocks noGrp="1"/>
          </p:cNvSpPr>
          <p:nvPr>
            <p:ph sz="quarter" idx="13"/>
          </p:nvPr>
        </p:nvSpPr>
        <p:spPr>
          <a:xfrm>
            <a:off x="608012" y="932701"/>
            <a:ext cx="10972800" cy="48418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2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29874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2/17/2022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6"/>
          <p:cNvSpPr>
            <a:spLocks noGrp="1"/>
          </p:cNvSpPr>
          <p:nvPr>
            <p:ph sz="quarter" idx="15"/>
          </p:nvPr>
        </p:nvSpPr>
        <p:spPr>
          <a:xfrm>
            <a:off x="608012" y="4794325"/>
            <a:ext cx="3335505" cy="115212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3" name="Content Placeholder 6"/>
          <p:cNvSpPr>
            <a:spLocks noGrp="1"/>
          </p:cNvSpPr>
          <p:nvPr>
            <p:ph sz="quarter" idx="16"/>
          </p:nvPr>
        </p:nvSpPr>
        <p:spPr>
          <a:xfrm>
            <a:off x="4125912" y="4794325"/>
            <a:ext cx="3940258" cy="115212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4" name="Content Placeholder 6"/>
          <p:cNvSpPr>
            <a:spLocks noGrp="1"/>
          </p:cNvSpPr>
          <p:nvPr>
            <p:ph sz="quarter" idx="17"/>
          </p:nvPr>
        </p:nvSpPr>
        <p:spPr>
          <a:xfrm>
            <a:off x="8240712" y="4788396"/>
            <a:ext cx="3335505" cy="115212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5" name="Content Placeholder 6"/>
          <p:cNvSpPr>
            <a:spLocks noGrp="1"/>
          </p:cNvSpPr>
          <p:nvPr>
            <p:ph sz="quarter" idx="18"/>
          </p:nvPr>
        </p:nvSpPr>
        <p:spPr>
          <a:xfrm>
            <a:off x="608012" y="4277817"/>
            <a:ext cx="3335505" cy="4953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6" name="Content Placeholder 6"/>
          <p:cNvSpPr>
            <a:spLocks noGrp="1"/>
          </p:cNvSpPr>
          <p:nvPr>
            <p:ph sz="quarter" idx="19"/>
          </p:nvPr>
        </p:nvSpPr>
        <p:spPr>
          <a:xfrm>
            <a:off x="4125912" y="4277817"/>
            <a:ext cx="3940258" cy="4953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7" name="Content Placeholder 6"/>
          <p:cNvSpPr>
            <a:spLocks noGrp="1"/>
          </p:cNvSpPr>
          <p:nvPr>
            <p:ph sz="quarter" idx="20"/>
          </p:nvPr>
        </p:nvSpPr>
        <p:spPr>
          <a:xfrm>
            <a:off x="8240712" y="4271888"/>
            <a:ext cx="3335505" cy="4953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9" name="Content Placeholder 6"/>
          <p:cNvSpPr>
            <a:spLocks noGrp="1"/>
          </p:cNvSpPr>
          <p:nvPr>
            <p:ph sz="quarter" idx="13"/>
          </p:nvPr>
        </p:nvSpPr>
        <p:spPr>
          <a:xfrm>
            <a:off x="608012" y="932701"/>
            <a:ext cx="10972800" cy="48418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2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478446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441" y="274639"/>
            <a:ext cx="10969943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138425"/>
            <a:ext cx="10969943" cy="4987739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441" y="6356351"/>
            <a:ext cx="2844059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5404F2-BE9A-4460-8815-8F645183555F}" type="datetimeFigureOut">
              <a:rPr lang="en-US" smtClean="0"/>
              <a:pPr/>
              <a:t>2/17/2022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508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49" r:id="rId2"/>
    <p:sldLayoutId id="2147483651" r:id="rId3"/>
    <p:sldLayoutId id="2147483663" r:id="rId4"/>
    <p:sldLayoutId id="2147483650" r:id="rId5"/>
    <p:sldLayoutId id="2147483652" r:id="rId6"/>
    <p:sldLayoutId id="2147483653" r:id="rId7"/>
    <p:sldLayoutId id="2147483654" r:id="rId8"/>
    <p:sldLayoutId id="2147483664" r:id="rId9"/>
    <p:sldLayoutId id="2147483662" r:id="rId10"/>
    <p:sldLayoutId id="2147483665" r:id="rId11"/>
    <p:sldLayoutId id="2147483666" r:id="rId12"/>
    <p:sldLayoutId id="2147483667" r:id="rId13"/>
    <p:sldLayoutId id="2147483655" r:id="rId14"/>
    <p:sldLayoutId id="2147483656" r:id="rId15"/>
    <p:sldLayoutId id="2147483657" r:id="rId16"/>
    <p:sldLayoutId id="2147483658" r:id="rId17"/>
    <p:sldLayoutId id="2147483659" r:id="rId18"/>
    <p:sldLayoutId id="2147483668" r:id="rId19"/>
    <p:sldLayoutId id="2147483669" r:id="rId20"/>
  </p:sldLayoutIdLst>
  <p:txStyles>
    <p:titleStyle>
      <a:lvl1pPr algn="l" defTabSz="1218987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20" indent="-457120" algn="l" defTabSz="1218987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tx1"/>
          </a:solidFill>
          <a:latin typeface="+mj-lt"/>
          <a:ea typeface="+mn-ea"/>
          <a:cs typeface="+mn-cs"/>
        </a:defRPr>
      </a:lvl1pPr>
      <a:lvl2pPr marL="990427" indent="-380933" algn="l" defTabSz="1218987" rtl="0" eaLnBrk="1" latinLnBrk="0" hangingPunct="1">
        <a:spcBef>
          <a:spcPct val="20000"/>
        </a:spcBef>
        <a:buFont typeface="Arial" pitchFamily="34" charset="0"/>
        <a:buChar char="–"/>
        <a:defRPr sz="3200" kern="1200">
          <a:solidFill>
            <a:schemeClr val="tx1"/>
          </a:solidFill>
          <a:latin typeface="+mj-lt"/>
          <a:ea typeface="+mn-ea"/>
          <a:cs typeface="+mn-cs"/>
        </a:defRPr>
      </a:lvl2pPr>
      <a:lvl3pPr marL="152373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j-lt"/>
          <a:ea typeface="+mn-ea"/>
          <a:cs typeface="+mn-cs"/>
        </a:defRPr>
      </a:lvl3pPr>
      <a:lvl4pPr marL="2133227" indent="-304747" algn="l" defTabSz="1218987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j-lt"/>
          <a:ea typeface="+mn-ea"/>
          <a:cs typeface="+mn-cs"/>
        </a:defRPr>
      </a:lvl4pPr>
      <a:lvl5pPr marL="2742720" indent="-304747" algn="l" defTabSz="1218987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j-lt"/>
          <a:ea typeface="+mn-ea"/>
          <a:cs typeface="+mn-cs"/>
        </a:defRPr>
      </a:lvl5pPr>
      <a:lvl6pPr marL="335221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707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200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69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9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www.anubhavtrainings.com/" TargetMode="Externa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3" Type="http://schemas.openxmlformats.org/officeDocument/2006/relationships/image" Target="../media/image20.jpeg"/><Relationship Id="rId7" Type="http://schemas.openxmlformats.org/officeDocument/2006/relationships/image" Target="../media/image24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3.tiff"/><Relationship Id="rId5" Type="http://schemas.openxmlformats.org/officeDocument/2006/relationships/image" Target="../media/image22.tiff"/><Relationship Id="rId10" Type="http://schemas.openxmlformats.org/officeDocument/2006/relationships/image" Target="../media/image4.png"/><Relationship Id="rId4" Type="http://schemas.openxmlformats.org/officeDocument/2006/relationships/image" Target="../media/image21.tiff"/><Relationship Id="rId9" Type="http://schemas.openxmlformats.org/officeDocument/2006/relationships/hyperlink" Target="https://anubhavtrainings.com/" TargetMode="Externa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26.jpg"/><Relationship Id="rId7" Type="http://schemas.openxmlformats.org/officeDocument/2006/relationships/image" Target="../media/image28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27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github.com/soyuztechnologies/NvidiaAoHTraining/blob/master/ABAP%20on%20HANA/Day%2013/Consume%20CDS%20by%20Analytics%20using%20concept%20of%20VDM.txt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12215092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/>
          <p:cNvSpPr/>
          <p:nvPr/>
        </p:nvSpPr>
        <p:spPr>
          <a:xfrm>
            <a:off x="0" y="-27384"/>
            <a:ext cx="12188825" cy="6858000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60000"/>
                  <a:lumOff val="40000"/>
                </a:schemeClr>
              </a:gs>
              <a:gs pos="51000">
                <a:schemeClr val="bg1">
                  <a:alpha val="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80495" y="3645024"/>
            <a:ext cx="10827834" cy="1362075"/>
          </a:xfrm>
        </p:spPr>
        <p:txBody>
          <a:bodyPr>
            <a:noAutofit/>
          </a:bodyPr>
          <a:lstStyle/>
          <a:p>
            <a:r>
              <a:rPr lang="en-IN" sz="6000" b="0" dirty="0">
                <a:solidFill>
                  <a:schemeClr val="bg1"/>
                </a:solidFill>
                <a:latin typeface="Patua One" pitchFamily="2" charset="0"/>
              </a:rPr>
              <a:t>ABAP on Hana</a:t>
            </a:r>
            <a:br>
              <a:rPr lang="en-IN" sz="6000" b="0" dirty="0">
                <a:solidFill>
                  <a:schemeClr val="bg1"/>
                </a:solidFill>
                <a:latin typeface="Patua One" pitchFamily="2" charset="0"/>
              </a:rPr>
            </a:br>
            <a:r>
              <a:rPr lang="en-IN" sz="6000" b="0" dirty="0">
                <a:solidFill>
                  <a:schemeClr val="bg1"/>
                </a:solidFill>
                <a:latin typeface="Patua One" pitchFamily="2" charset="0"/>
              </a:rPr>
              <a:t>s/4 Hana Training</a:t>
            </a:r>
            <a:endParaRPr lang="en-IN" sz="5400" b="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93812" y="3238376"/>
            <a:ext cx="10801200" cy="288032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21" y="6093296"/>
            <a:ext cx="716699" cy="7078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8908" y="44625"/>
            <a:ext cx="1584176" cy="1564698"/>
          </a:xfrm>
          <a:prstGeom prst="rect">
            <a:avLst/>
          </a:prstGeom>
        </p:spPr>
      </p:pic>
      <p:sp>
        <p:nvSpPr>
          <p:cNvPr id="10" name="TextBox 3">
            <a:extLst>
              <a:ext uri="{FF2B5EF4-FFF2-40B4-BE49-F238E27FC236}">
                <a16:creationId xmlns:a16="http://schemas.microsoft.com/office/drawing/2014/main" id="{CD9849B0-BCB0-4466-8FC9-5ADD342E24D4}"/>
              </a:ext>
            </a:extLst>
          </p:cNvPr>
          <p:cNvSpPr txBox="1"/>
          <p:nvPr/>
        </p:nvSpPr>
        <p:spPr>
          <a:xfrm>
            <a:off x="665523" y="2592045"/>
            <a:ext cx="75353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solidFill>
                  <a:schemeClr val="bg1"/>
                </a:solidFill>
                <a:latin typeface="Cooper Black" panose="0208090404030B020404" pitchFamily="18" charset="0"/>
              </a:rPr>
              <a:t>contact@anubhavtrainings.com</a:t>
            </a:r>
          </a:p>
        </p:txBody>
      </p:sp>
      <p:sp>
        <p:nvSpPr>
          <p:cNvPr id="2" name="Rectangle 1"/>
          <p:cNvSpPr/>
          <p:nvPr/>
        </p:nvSpPr>
        <p:spPr>
          <a:xfrm>
            <a:off x="837828" y="2011487"/>
            <a:ext cx="417646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4400" dirty="0">
                <a:solidFill>
                  <a:schemeClr val="bg1"/>
                </a:solidFill>
                <a:latin typeface="Cooper Black" panose="0208090404030B020404" pitchFamily="18" charset="0"/>
              </a:rPr>
              <a:t>Day 13</a:t>
            </a:r>
            <a:endParaRPr lang="en-US" sz="4400" dirty="0">
              <a:latin typeface="Cooper Black" panose="0208090404030B0204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6416172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-1" y="893"/>
            <a:ext cx="12188825" cy="685621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-5414" y="-1652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D415253-65BB-C843-B5D8-DB41A0DCD078}"/>
              </a:ext>
            </a:extLst>
          </p:cNvPr>
          <p:cNvSpPr/>
          <p:nvPr/>
        </p:nvSpPr>
        <p:spPr>
          <a:xfrm>
            <a:off x="4116279" y="3140968"/>
            <a:ext cx="442781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Day </a:t>
            </a:r>
            <a:r>
              <a:rPr lang="en-IN" sz="4800" b="1" spc="100" noProof="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13</a:t>
            </a:r>
            <a:endParaRPr kumimoji="0" lang="en-IN" sz="4800" b="1" i="0" u="none" strike="noStrike" kern="1200" cap="none" spc="1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9910836" y="6472169"/>
            <a:ext cx="2239550" cy="35954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>
              <a:defRPr/>
            </a:pPr>
            <a:r>
              <a:rPr lang="en-US" sz="1400" b="1">
                <a:solidFill>
                  <a:schemeClr val="bg1"/>
                </a:solidFill>
                <a:latin typeface="Calibri" panose="020F0502020204030204"/>
              </a:rPr>
              <a:t>Trainer: Anubhav Oberoy</a:t>
            </a:r>
            <a:endParaRPr lang="en-US" sz="1400" b="1" dirty="0">
              <a:solidFill>
                <a:schemeClr val="bg1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8944180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A12D92B-A1C9-2E43-B2E0-D2372874A5E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9641" y="1437345"/>
            <a:ext cx="10241280" cy="4960620"/>
          </a:xfrm>
          <a:prstGeom prst="rect">
            <a:avLst/>
          </a:prstGeom>
        </p:spPr>
      </p:pic>
      <p:sp>
        <p:nvSpPr>
          <p:cNvPr id="87" name="Rectangle 86">
            <a:extLst>
              <a:ext uri="{FF2B5EF4-FFF2-40B4-BE49-F238E27FC236}">
                <a16:creationId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0" y="-826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7" name="Picture 2" descr="Digital Goverance Q &amp;amp; A - YouTub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269" y="-27384"/>
            <a:ext cx="12215093" cy="6859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3004" y="56817"/>
            <a:ext cx="716699" cy="707887"/>
          </a:xfrm>
          <a:prstGeom prst="rect">
            <a:avLst/>
          </a:prstGeom>
        </p:spPr>
      </p:pic>
      <p:sp>
        <p:nvSpPr>
          <p:cNvPr id="9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9910836" y="6453336"/>
            <a:ext cx="2239550" cy="35954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defPPr>
              <a:defRPr lang="en-US"/>
            </a:defPPr>
            <a:lvl1pPr marL="0" algn="ctr" defTabSz="1218987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defRPr/>
            </a:pPr>
            <a:r>
              <a:rPr lang="en-US" sz="1400" b="1" dirty="0">
                <a:solidFill>
                  <a:schemeClr val="bg1"/>
                </a:solidFill>
                <a:latin typeface="Calibri" panose="020F0502020204030204"/>
              </a:rPr>
              <a:t>Trainer: Anubhav Oberoy</a:t>
            </a:r>
          </a:p>
        </p:txBody>
      </p:sp>
    </p:spTree>
    <p:extLst>
      <p:ext uri="{BB962C8B-B14F-4D97-AF65-F5344CB8AC3E}">
        <p14:creationId xmlns:p14="http://schemas.microsoft.com/office/powerpoint/2010/main" val="3262013517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0"/>
            <a:ext cx="12188825" cy="6858000"/>
            <a:chOff x="94878" y="13266"/>
            <a:chExt cx="12188825" cy="6858000"/>
          </a:xfrm>
        </p:grpSpPr>
        <p:sp>
          <p:nvSpPr>
            <p:cNvPr id="3" name="Rectangle 2"/>
            <p:cNvSpPr/>
            <p:nvPr/>
          </p:nvSpPr>
          <p:spPr>
            <a:xfrm>
              <a:off x="94878" y="13266"/>
              <a:ext cx="12188825" cy="6858000"/>
            </a:xfrm>
            <a:prstGeom prst="rect">
              <a:avLst/>
            </a:prstGeom>
            <a:solidFill>
              <a:schemeClr val="tx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94878" y="13266"/>
              <a:ext cx="12188825" cy="6858000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lumMod val="60000"/>
                    <a:lumOff val="40000"/>
                    <a:alpha val="31000"/>
                  </a:schemeClr>
                </a:gs>
                <a:gs pos="63000">
                  <a:schemeClr val="bg1">
                    <a:alpha val="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B97BA9D8-F322-4184-BBD6-84D1758BBAF2}"/>
              </a:ext>
            </a:extLst>
          </p:cNvPr>
          <p:cNvSpPr txBox="1"/>
          <p:nvPr/>
        </p:nvSpPr>
        <p:spPr>
          <a:xfrm>
            <a:off x="3158837" y="790803"/>
            <a:ext cx="6096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FFAA0F"/>
                </a:solidFill>
                <a:effectLst>
                  <a:outerShdw dist="38100" dir="2700000" algn="tl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Arial Black" panose="020B0A04020102020204"/>
                <a:ea typeface="Segoe UI Bold" panose="020B0802040204020203" pitchFamily="34" charset="0"/>
                <a:cs typeface="Segoe UI Bold" panose="020B0802040204020203" pitchFamily="34" charset="0"/>
              </a:rPr>
              <a:t>THANK YOU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6F1FF064-B1BA-4D97-BBAF-F44AB26AE469}"/>
              </a:ext>
            </a:extLst>
          </p:cNvPr>
          <p:cNvSpPr/>
          <p:nvPr/>
        </p:nvSpPr>
        <p:spPr>
          <a:xfrm>
            <a:off x="1231900" y="1916832"/>
            <a:ext cx="9715500" cy="3352800"/>
          </a:xfrm>
          <a:prstGeom prst="rect">
            <a:avLst/>
          </a:prstGeom>
          <a:solidFill>
            <a:schemeClr val="accent6"/>
          </a:solidFill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1A9A39D-2DF3-4B3D-B8DB-92F76BC52591}"/>
              </a:ext>
            </a:extLst>
          </p:cNvPr>
          <p:cNvSpPr/>
          <p:nvPr/>
        </p:nvSpPr>
        <p:spPr>
          <a:xfrm>
            <a:off x="1861925" y="2877820"/>
            <a:ext cx="8434600" cy="2194560"/>
          </a:xfrm>
          <a:prstGeom prst="rect">
            <a:avLst/>
          </a:prstGeom>
          <a:solidFill>
            <a:srgbClr val="F57913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Shape 1155">
            <a:extLst>
              <a:ext uri="{FF2B5EF4-FFF2-40B4-BE49-F238E27FC236}">
                <a16:creationId xmlns:a16="http://schemas.microsoft.com/office/drawing/2014/main" id="{BBA71FBC-7E64-4F22-B1E1-B21EF2EBFD12}"/>
              </a:ext>
            </a:extLst>
          </p:cNvPr>
          <p:cNvSpPr/>
          <p:nvPr/>
        </p:nvSpPr>
        <p:spPr>
          <a:xfrm>
            <a:off x="5837361" y="3487788"/>
            <a:ext cx="4350348" cy="974626"/>
          </a:xfrm>
          <a:prstGeom prst="rect">
            <a:avLst/>
          </a:prstGeom>
          <a:solidFill>
            <a:srgbClr val="F57B17"/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lnSpc>
                <a:spcPct val="120000"/>
              </a:lnSpc>
              <a:defRPr sz="3000" b="0">
                <a:solidFill>
                  <a:srgbClr val="CDCFD2"/>
                </a:solidFill>
              </a:defRPr>
            </a:lvl1pPr>
          </a:lstStyle>
          <a:p>
            <a:pPr>
              <a:lnSpc>
                <a:spcPts val="2400"/>
              </a:lnSpc>
            </a:pPr>
            <a:r>
              <a:rPr lang="en-US" sz="2000" dirty="0">
                <a:solidFill>
                  <a:schemeClr val="bg1"/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Anubhav Oberoy</a:t>
            </a:r>
          </a:p>
          <a:p>
            <a:pPr>
              <a:lnSpc>
                <a:spcPts val="2400"/>
              </a:lnSpc>
            </a:pPr>
            <a:r>
              <a:rPr lang="en-US" sz="2000" dirty="0">
                <a:solidFill>
                  <a:schemeClr val="bg1"/>
                </a:solidFill>
                <a:ea typeface="Segoe UI" panose="020B0502040204020203" pitchFamily="34" charset="0"/>
                <a:cs typeface="Segoe UI" panose="020B0502040204020203" pitchFamily="34" charset="0"/>
                <a:hlinkClick r:id="rId2"/>
              </a:rPr>
              <a:t>https://www.anubhavtrainings.com</a:t>
            </a:r>
            <a:endParaRPr lang="en-US" sz="2000" dirty="0">
              <a:solidFill>
                <a:schemeClr val="bg1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ts val="2400"/>
              </a:lnSpc>
            </a:pPr>
            <a:endParaRPr lang="en-US" sz="2000" dirty="0">
              <a:solidFill>
                <a:schemeClr val="bg1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7" name="Shape 1155">
            <a:extLst>
              <a:ext uri="{FF2B5EF4-FFF2-40B4-BE49-F238E27FC236}">
                <a16:creationId xmlns:a16="http://schemas.microsoft.com/office/drawing/2014/main" id="{EF70B77F-958D-435E-9074-28018EC794BB}"/>
              </a:ext>
            </a:extLst>
          </p:cNvPr>
          <p:cNvSpPr/>
          <p:nvPr/>
        </p:nvSpPr>
        <p:spPr>
          <a:xfrm>
            <a:off x="2069190" y="3060290"/>
            <a:ext cx="3757548" cy="1810367"/>
          </a:xfrm>
          <a:prstGeom prst="rect">
            <a:avLst/>
          </a:prstGeom>
          <a:solidFill>
            <a:srgbClr val="F57B17"/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lnSpc>
                <a:spcPct val="120000"/>
              </a:lnSpc>
              <a:defRPr sz="3000" b="0">
                <a:solidFill>
                  <a:srgbClr val="CDCFD2"/>
                </a:solidFill>
              </a:defRPr>
            </a:lvl1pPr>
          </a:lstStyle>
          <a:p>
            <a:pPr>
              <a:lnSpc>
                <a:spcPts val="3500"/>
              </a:lnSpc>
            </a:pPr>
            <a:r>
              <a:rPr lang="en-US" sz="2600" b="1" dirty="0">
                <a:solidFill>
                  <a:schemeClr val="bg1"/>
                </a:solidFill>
                <a:effectLst>
                  <a:outerShdw dist="38100" dir="2700000" algn="tl">
                    <a:srgbClr val="000000">
                      <a:alpha val="20000"/>
                    </a:srgbClr>
                  </a:outerShdw>
                </a:effectLst>
                <a:latin typeface="Arial Bold" panose="020B0704020202020204" pitchFamily="34" charset="0"/>
                <a:ea typeface="Segoe UI" panose="020B0502040204020203" pitchFamily="34" charset="0"/>
                <a:cs typeface="Arial Bold" panose="020B0704020202020204" pitchFamily="34" charset="0"/>
              </a:rPr>
              <a:t>If you cannot do</a:t>
            </a:r>
          </a:p>
          <a:p>
            <a:pPr>
              <a:lnSpc>
                <a:spcPts val="3500"/>
              </a:lnSpc>
            </a:pPr>
            <a:r>
              <a:rPr lang="en-US" sz="2600" b="1" dirty="0">
                <a:solidFill>
                  <a:schemeClr val="bg1"/>
                </a:solidFill>
                <a:effectLst>
                  <a:outerShdw dist="38100" dir="2700000" algn="tl">
                    <a:srgbClr val="000000">
                      <a:alpha val="20000"/>
                    </a:srgbClr>
                  </a:outerShdw>
                </a:effectLst>
                <a:latin typeface="Arial Bold" panose="020B0704020202020204" pitchFamily="34" charset="0"/>
                <a:ea typeface="Segoe UI" panose="020B0502040204020203" pitchFamily="34" charset="0"/>
                <a:cs typeface="Arial Bold" panose="020B0704020202020204" pitchFamily="34" charset="0"/>
              </a:rPr>
              <a:t>great things, do small things in a great way.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11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810159237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3029488" y="2339447"/>
            <a:ext cx="9159332" cy="4517660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" y="892"/>
            <a:ext cx="12188825" cy="4876667"/>
          </a:xfrm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6" y="892"/>
            <a:ext cx="12185652" cy="487666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3175" y="-9395"/>
            <a:ext cx="12184064" cy="4886954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943">
              <a:defRPr/>
            </a:pPr>
            <a:endParaRPr lang="en-US" sz="1799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350568" y="5992010"/>
            <a:ext cx="363517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3943">
              <a:defRPr/>
            </a:pPr>
            <a:r>
              <a:rPr lang="en-US" sz="1799" b="1" dirty="0">
                <a:solidFill>
                  <a:srgbClr val="44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Contact us today!</a:t>
            </a:r>
          </a:p>
          <a:p>
            <a:pPr defTabSz="913943">
              <a:defRPr/>
            </a:pPr>
            <a:r>
              <a:rPr lang="en-US" sz="1799" dirty="0">
                <a:solidFill>
                  <a:srgbClr val="44546A"/>
                </a:solidFill>
                <a:latin typeface="Arial" panose="020B0604020202020204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8178219" y="2926031"/>
            <a:ext cx="3229442" cy="2769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IN" sz="1200" spc="50" dirty="0">
                <a:solidFill>
                  <a:srgbClr val="FFFFFF">
                    <a:lumMod val="9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build the workforce of the future.</a:t>
            </a:r>
            <a:endParaRPr lang="en-US" sz="1200" spc="50" dirty="0">
              <a:solidFill>
                <a:srgbClr val="FFFFFF">
                  <a:lumMod val="95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1221676" y="3113856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2399" dirty="0">
                <a:solidFill>
                  <a:srgbClr val="FFFFFF"/>
                </a:solidFill>
                <a:latin typeface="Arial" panose="020B0604020202020204"/>
              </a:rPr>
              <a:t>250+ </a:t>
            </a:r>
          </a:p>
          <a:p>
            <a:pPr algn="ctr" defTabSz="914126"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825143" y="3113856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2399" dirty="0">
                <a:solidFill>
                  <a:srgbClr val="FFFFFF"/>
                </a:solidFill>
                <a:latin typeface="Arial" panose="020B0604020202020204"/>
              </a:rPr>
              <a:t>30,000+</a:t>
            </a:r>
          </a:p>
          <a:p>
            <a:pPr algn="ctr" defTabSz="914126"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4495429" y="3111497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2399" dirty="0">
                <a:solidFill>
                  <a:srgbClr val="FFFFFF"/>
                </a:solidFill>
                <a:latin typeface="Arial" panose="020B0604020202020204"/>
              </a:rPr>
              <a:t>25000+ </a:t>
            </a:r>
          </a:p>
          <a:p>
            <a:pPr algn="ctr" defTabSz="914126"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127" y="2279841"/>
            <a:ext cx="640059" cy="64005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5530" y="2272765"/>
            <a:ext cx="671928" cy="671928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520" y="692232"/>
            <a:ext cx="6570959" cy="10153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We’re committed to empower you to be</a:t>
            </a:r>
          </a:p>
          <a:p>
            <a:pPr algn="ctr" defTabSz="914126">
              <a:defRPr/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Most Desirable Resource</a:t>
            </a:r>
          </a:p>
          <a:p>
            <a:pPr algn="ctr" defTabSz="914126">
              <a:defRPr/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350569" y="4998498"/>
            <a:ext cx="3900557" cy="892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126">
              <a:defRPr/>
            </a:pPr>
            <a:r>
              <a:rPr lang="en-US" sz="1999" b="1" spc="100" dirty="0">
                <a:solidFill>
                  <a:srgbClr val="F97700"/>
                </a:solidFill>
                <a:latin typeface="Arial" panose="020B0604020202020204"/>
              </a:rPr>
              <a:t>FREE WEBINARS </a:t>
            </a:r>
          </a:p>
          <a:p>
            <a:pPr defTabSz="914126">
              <a:defRPr/>
            </a:pPr>
            <a:r>
              <a:rPr lang="en-US" sz="1600" i="1" dirty="0">
                <a:solidFill>
                  <a:srgbClr val="F97700"/>
                </a:solidFill>
                <a:latin typeface="Arial" panose="020B0604020202020204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1451" y="2194693"/>
            <a:ext cx="851865" cy="851865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6517598" y="3369121"/>
            <a:ext cx="5611184" cy="3380860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4492569" y="5574754"/>
            <a:ext cx="2196235" cy="54735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4399734" y="5490332"/>
            <a:ext cx="2196235" cy="54735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4802969" y="5590298"/>
            <a:ext cx="1466686" cy="3692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126">
              <a:defRPr/>
            </a:pPr>
            <a:r>
              <a:rPr lang="en-US" sz="1799" b="1" dirty="0">
                <a:solidFill>
                  <a:srgbClr val="44546A"/>
                </a:solidFill>
                <a:latin typeface="Arial" panose="020B0604020202020204"/>
              </a:rPr>
              <a:t>Enroll Now!</a:t>
            </a:r>
            <a:endParaRPr lang="en-US" sz="1799" b="1" dirty="0">
              <a:solidFill>
                <a:srgbClr val="000000"/>
              </a:solidFill>
              <a:latin typeface="Arial" panose="020B0604020202020204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9663" y="501962"/>
            <a:ext cx="1956171" cy="1932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8569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8A4613-6F8A-40A2-B2DE-12F49D2C9098}"/>
              </a:ext>
            </a:extLst>
          </p:cNvPr>
          <p:cNvSpPr txBox="1"/>
          <p:nvPr/>
        </p:nvSpPr>
        <p:spPr>
          <a:xfrm>
            <a:off x="92340" y="181155"/>
            <a:ext cx="11459341" cy="6461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599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255" y="827318"/>
            <a:ext cx="5725701" cy="3451853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:a16="http://schemas.microsoft.com/office/drawing/2014/main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69" y="1062177"/>
            <a:ext cx="5954710" cy="333669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:a16="http://schemas.microsoft.com/office/drawing/2014/main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254" y="3132786"/>
            <a:ext cx="5725702" cy="353873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:a16="http://schemas.microsoft.com/office/drawing/2014/main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08" y="3340155"/>
            <a:ext cx="5997371" cy="330387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7094487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2089150" ty="0" sx="57000" sy="57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" y="-27384"/>
            <a:ext cx="12188825" cy="6858000"/>
          </a:xfrm>
          <a:prstGeom prst="rect">
            <a:avLst/>
          </a:prstGeom>
          <a:solidFill>
            <a:schemeClr val="tx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bg1"/>
                </a:solidFill>
                <a:latin typeface="Cooper Black" panose="0208090404030B020404" pitchFamily="18" charset="0"/>
              </a:rPr>
              <a:t>Agenda – Day 13</a:t>
            </a:r>
            <a:endParaRPr lang="en-IN" dirty="0">
              <a:solidFill>
                <a:schemeClr val="tx2">
                  <a:lumMod val="60000"/>
                  <a:lumOff val="40000"/>
                </a:schemeClr>
              </a:solidFill>
              <a:latin typeface="Cooper Black" panose="0208090404030B020404" pitchFamily="18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E8BD2BC-59B0-4D30-97AE-9B4A2D8F7B41}"/>
              </a:ext>
            </a:extLst>
          </p:cNvPr>
          <p:cNvSpPr txBox="1"/>
          <p:nvPr/>
        </p:nvSpPr>
        <p:spPr>
          <a:xfrm>
            <a:off x="650533" y="899720"/>
            <a:ext cx="796415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Making Virtual Data Model’s (VDM ) </a:t>
            </a:r>
          </a:p>
          <a:p>
            <a:pPr marL="895243" lvl="1" indent="-285750"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bg1"/>
                </a:solidFill>
              </a:rPr>
              <a:t>Basic/Interface View</a:t>
            </a:r>
          </a:p>
          <a:p>
            <a:pPr marL="895243" lvl="1" indent="-285750"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bg1"/>
                </a:solidFill>
              </a:rPr>
              <a:t>Composite View</a:t>
            </a:r>
          </a:p>
          <a:p>
            <a:pPr marL="895243" lvl="1" indent="-285750"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bg1"/>
                </a:solidFill>
              </a:rPr>
              <a:t>Consumption View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Describing CDS Annotations </a:t>
            </a:r>
          </a:p>
          <a:p>
            <a:pPr marL="895243" lvl="1" indent="-285750"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bg1"/>
                </a:solidFill>
              </a:rPr>
              <a:t>Object Model Annotations</a:t>
            </a:r>
          </a:p>
          <a:p>
            <a:pPr marL="895243" lvl="1" indent="-285750"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bg1"/>
                </a:solidFill>
              </a:rPr>
              <a:t>OData Annotations</a:t>
            </a:r>
          </a:p>
          <a:p>
            <a:pPr marL="895243" lvl="1" indent="-285750"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bg1"/>
                </a:solidFill>
              </a:rPr>
              <a:t>Analytical Annotations</a:t>
            </a:r>
          </a:p>
          <a:p>
            <a:pPr marL="895243" lvl="1" indent="-285750"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bg1"/>
                </a:solidFill>
              </a:rPr>
              <a:t>End User Annotations</a:t>
            </a:r>
          </a:p>
          <a:p>
            <a:pPr marL="895243" lvl="1" indent="-285750"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bg1"/>
                </a:solidFill>
              </a:rPr>
              <a:t>UI Annotations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Consume CDS by Analytical tools</a:t>
            </a:r>
          </a:p>
        </p:txBody>
      </p:sp>
      <p:sp>
        <p:nvSpPr>
          <p:cNvPr id="16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976481240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Virtual Data Model ( VDM )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6" name="Rectangle 30"/>
          <p:cNvSpPr>
            <a:spLocks noChangeArrowheads="1"/>
          </p:cNvSpPr>
          <p:nvPr/>
        </p:nvSpPr>
        <p:spPr bwMode="auto">
          <a:xfrm>
            <a:off x="478791" y="4734756"/>
            <a:ext cx="5618064" cy="1531774"/>
          </a:xfrm>
          <a:prstGeom prst="rect">
            <a:avLst/>
          </a:prstGeom>
          <a:solidFill>
            <a:srgbClr val="D2DEF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lIns="71966" tIns="35984" rIns="35984" bIns="35984" anchor="b"/>
          <a:lstStyle/>
          <a:p>
            <a:pPr>
              <a:buClrTx/>
              <a:buSzTx/>
              <a:buFontTx/>
              <a:buNone/>
            </a:pPr>
            <a:r>
              <a:rPr lang="en-US" sz="1400" b="1"/>
              <a:t>HANA Platform</a:t>
            </a:r>
            <a:endParaRPr lang="en-US" sz="1400" b="1" dirty="0"/>
          </a:p>
        </p:txBody>
      </p:sp>
      <p:sp>
        <p:nvSpPr>
          <p:cNvPr id="7" name="Text Placeholder 231"/>
          <p:cNvSpPr txBox="1">
            <a:spLocks/>
          </p:cNvSpPr>
          <p:nvPr/>
        </p:nvSpPr>
        <p:spPr>
          <a:xfrm>
            <a:off x="6321981" y="1620420"/>
            <a:ext cx="5775396" cy="47918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800" dirty="0">
                <a:solidFill>
                  <a:schemeClr val="bg1"/>
                </a:solidFill>
              </a:rPr>
              <a:t>Customers and Partners can develop on released VDM views</a:t>
            </a:r>
          </a:p>
          <a:p>
            <a:r>
              <a:rPr lang="de-DE" sz="1800" dirty="0">
                <a:solidFill>
                  <a:schemeClr val="bg1"/>
                </a:solidFill>
              </a:rPr>
              <a:t>VDM is the data model and source for all types of applications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de-DE" dirty="0">
                <a:solidFill>
                  <a:schemeClr val="bg1"/>
                </a:solidFill>
              </a:rPr>
              <a:t>Transactional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de-DE" dirty="0">
                <a:solidFill>
                  <a:schemeClr val="bg1"/>
                </a:solidFill>
              </a:rPr>
              <a:t>Analytical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de-DE" dirty="0">
                <a:solidFill>
                  <a:schemeClr val="bg1"/>
                </a:solidFill>
              </a:rPr>
              <a:t>External interfaces</a:t>
            </a:r>
          </a:p>
          <a:p>
            <a:pPr lvl="1"/>
            <a:endParaRPr lang="de-DE" dirty="0">
              <a:solidFill>
                <a:schemeClr val="bg1"/>
              </a:solidFill>
            </a:endParaRPr>
          </a:p>
          <a:p>
            <a:r>
              <a:rPr lang="de-DE" sz="1800" dirty="0">
                <a:solidFill>
                  <a:schemeClr val="bg1"/>
                </a:solidFill>
              </a:rPr>
              <a:t>VDM is a set of views on SAP S/4HANA application data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de-DE" dirty="0">
                <a:solidFill>
                  <a:schemeClr val="bg1"/>
                </a:solidFill>
              </a:rPr>
              <a:t>Business-oriented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de-DE" dirty="0">
                <a:solidFill>
                  <a:schemeClr val="bg1"/>
                </a:solidFill>
              </a:rPr>
              <a:t>Understandable &amp; semantically rich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de-DE" dirty="0">
                <a:solidFill>
                  <a:schemeClr val="bg1"/>
                </a:solidFill>
              </a:rPr>
              <a:t>Reusable &amp; stable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de-DE" dirty="0">
                <a:solidFill>
                  <a:schemeClr val="bg1"/>
                </a:solidFill>
              </a:rPr>
              <a:t>Executed on SAP HANA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de-DE" dirty="0">
                <a:solidFill>
                  <a:schemeClr val="bg1"/>
                </a:solidFill>
              </a:rPr>
              <a:t>Implemented as ABAP CDS views (core data services)</a:t>
            </a:r>
          </a:p>
          <a:p>
            <a:endParaRPr lang="de-DE" dirty="0">
              <a:solidFill>
                <a:schemeClr val="bg1"/>
              </a:solidFill>
            </a:endParaRPr>
          </a:p>
          <a:p>
            <a:pPr lvl="2"/>
            <a:endParaRPr lang="de-DE" dirty="0">
              <a:solidFill>
                <a:schemeClr val="bg1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5048180" y="2505644"/>
            <a:ext cx="264990" cy="504314"/>
            <a:chOff x="6834931" y="2598768"/>
            <a:chExt cx="265051" cy="504431"/>
          </a:xfrm>
        </p:grpSpPr>
        <p:sp>
          <p:nvSpPr>
            <p:cNvPr id="9" name="AutoShape 74"/>
            <p:cNvSpPr>
              <a:spLocks noChangeArrowheads="1"/>
            </p:cNvSpPr>
            <p:nvPr/>
          </p:nvSpPr>
          <p:spPr bwMode="auto">
            <a:xfrm>
              <a:off x="6834931" y="2778769"/>
              <a:ext cx="144429" cy="144430"/>
            </a:xfrm>
            <a:prstGeom prst="flowChartConnector">
              <a:avLst/>
            </a:prstGeom>
            <a:solidFill>
              <a:schemeClr val="bg1"/>
            </a:solidFill>
            <a:ln w="17780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89958" tIns="46778" rIns="89958" bIns="46778" anchor="ctr"/>
            <a:lstStyle/>
            <a:p>
              <a:endParaRPr lang="en-US"/>
            </a:p>
          </p:txBody>
        </p:sp>
        <p:cxnSp>
          <p:nvCxnSpPr>
            <p:cNvPr id="10" name="AutoShape 75"/>
            <p:cNvCxnSpPr>
              <a:cxnSpLocks noChangeShapeType="1"/>
              <a:endCxn id="9" idx="4"/>
            </p:cNvCxnSpPr>
            <p:nvPr/>
          </p:nvCxnSpPr>
          <p:spPr bwMode="auto">
            <a:xfrm flipV="1">
              <a:off x="6907145" y="2923199"/>
              <a:ext cx="1" cy="180000"/>
            </a:xfrm>
            <a:prstGeom prst="straightConnector1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2" name="AutoShape 76"/>
            <p:cNvCxnSpPr>
              <a:cxnSpLocks noChangeShapeType="1"/>
              <a:stCxn id="9" idx="0"/>
            </p:cNvCxnSpPr>
            <p:nvPr/>
          </p:nvCxnSpPr>
          <p:spPr bwMode="auto">
            <a:xfrm flipV="1">
              <a:off x="6907146" y="2598768"/>
              <a:ext cx="1377" cy="180001"/>
            </a:xfrm>
            <a:prstGeom prst="straightConnector1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13" name="Group 77"/>
            <p:cNvGrpSpPr>
              <a:grpSpLocks/>
            </p:cNvGrpSpPr>
            <p:nvPr/>
          </p:nvGrpSpPr>
          <p:grpSpPr bwMode="auto">
            <a:xfrm>
              <a:off x="7014277" y="2742265"/>
              <a:ext cx="85705" cy="177759"/>
              <a:chOff x="1528" y="1363"/>
              <a:chExt cx="54" cy="112"/>
            </a:xfrm>
          </p:grpSpPr>
          <p:sp>
            <p:nvSpPr>
              <p:cNvPr id="14" name="Line 78"/>
              <p:cNvSpPr>
                <a:spLocks noChangeShapeType="1"/>
              </p:cNvSpPr>
              <p:nvPr/>
            </p:nvSpPr>
            <p:spPr bwMode="auto">
              <a:xfrm flipH="1">
                <a:off x="1551" y="1438"/>
                <a:ext cx="0" cy="37"/>
              </a:xfrm>
              <a:prstGeom prst="line">
                <a:avLst/>
              </a:prstGeom>
              <a:noFill/>
              <a:ln w="8890">
                <a:solidFill>
                  <a:schemeClr val="tx1"/>
                </a:solidFill>
                <a:round/>
                <a:headEnd/>
                <a:tailEnd type="stealth" w="med" len="med"/>
              </a:ln>
            </p:spPr>
            <p:txBody>
              <a:bodyPr lIns="89958" tIns="46778" rIns="89958" bIns="46778" anchor="ctr"/>
              <a:lstStyle/>
              <a:p>
                <a:endParaRPr lang="en-US"/>
              </a:p>
            </p:txBody>
          </p:sp>
          <p:sp>
            <p:nvSpPr>
              <p:cNvPr id="15" name="Text Box 79"/>
              <p:cNvSpPr txBox="1">
                <a:spLocks noChangeArrowheads="1"/>
              </p:cNvSpPr>
              <p:nvPr/>
            </p:nvSpPr>
            <p:spPr bwMode="auto">
              <a:xfrm>
                <a:off x="1528" y="1363"/>
                <a:ext cx="54" cy="77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lIns="0" tIns="0" rIns="0" bIns="0">
                <a:spAutoFit/>
              </a:bodyPr>
              <a:lstStyle/>
              <a:p>
                <a:pPr algn="l">
                  <a:buClrTx/>
                  <a:buSzTx/>
                  <a:buFontTx/>
                  <a:buNone/>
                </a:pPr>
                <a:r>
                  <a:rPr lang="en-US" sz="800" b="1"/>
                  <a:t>R</a:t>
                </a:r>
              </a:p>
            </p:txBody>
          </p:sp>
        </p:grpSp>
      </p:grpSp>
      <p:sp>
        <p:nvSpPr>
          <p:cNvPr id="16" name="AutoShape 49"/>
          <p:cNvSpPr>
            <a:spLocks noChangeArrowheads="1"/>
          </p:cNvSpPr>
          <p:nvPr/>
        </p:nvSpPr>
        <p:spPr bwMode="auto">
          <a:xfrm>
            <a:off x="613879" y="5180798"/>
            <a:ext cx="5273248" cy="6174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lIns="35984" tIns="35984" rIns="35984" bIns="35984" anchor="ctr"/>
          <a:lstStyle/>
          <a:p>
            <a:pPr algn="ctr">
              <a:buClrTx/>
              <a:buSzTx/>
              <a:buFontTx/>
              <a:buNone/>
            </a:pPr>
            <a:r>
              <a:rPr lang="en-US" sz="1600" dirty="0"/>
              <a:t>SAP S/4HANA Core Tables (ECC) </a:t>
            </a:r>
          </a:p>
          <a:p>
            <a:pPr algn="ctr">
              <a:buClrTx/>
              <a:buSzTx/>
              <a:buFontTx/>
              <a:buNone/>
            </a:pPr>
            <a:r>
              <a:rPr lang="en-US" sz="1600" dirty="0"/>
              <a:t>&gt;40 000 Tables (technical, cryptic, unrelated)</a:t>
            </a:r>
          </a:p>
        </p:txBody>
      </p:sp>
      <p:sp>
        <p:nvSpPr>
          <p:cNvPr id="17" name="Rectangle 30"/>
          <p:cNvSpPr>
            <a:spLocks noChangeArrowheads="1"/>
          </p:cNvSpPr>
          <p:nvPr/>
        </p:nvSpPr>
        <p:spPr bwMode="auto">
          <a:xfrm>
            <a:off x="616368" y="3005599"/>
            <a:ext cx="5270291" cy="1927398"/>
          </a:xfrm>
          <a:prstGeom prst="rect">
            <a:avLst/>
          </a:prstGeom>
          <a:solidFill>
            <a:srgbClr val="9AD3F0"/>
          </a:solidFill>
          <a:ln w="1270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lIns="35984" tIns="35984" rIns="35984" bIns="35984" anchor="t"/>
          <a:lstStyle/>
          <a:p>
            <a:pPr>
              <a:buClrTx/>
              <a:buSzTx/>
              <a:buFontTx/>
              <a:buNone/>
            </a:pPr>
            <a:r>
              <a:rPr lang="en-US" sz="1400" b="1" dirty="0"/>
              <a:t>Virtual Data Model (CDS)</a:t>
            </a:r>
          </a:p>
        </p:txBody>
      </p:sp>
      <p:cxnSp>
        <p:nvCxnSpPr>
          <p:cNvPr id="18" name="Straight Arrow Connector 17"/>
          <p:cNvCxnSpPr>
            <a:stCxn id="19" idx="3"/>
            <a:endCxn id="21" idx="1"/>
          </p:cNvCxnSpPr>
          <p:nvPr/>
        </p:nvCxnSpPr>
        <p:spPr>
          <a:xfrm flipV="1">
            <a:off x="2888253" y="3695707"/>
            <a:ext cx="692312" cy="4762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lg" len="med"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 bwMode="gray">
          <a:xfrm>
            <a:off x="1043380" y="3481292"/>
            <a:ext cx="1844874" cy="438351"/>
          </a:xfrm>
          <a:prstGeom prst="rect">
            <a:avLst/>
          </a:prstGeom>
          <a:solidFill>
            <a:srgbClr val="FFC000"/>
          </a:solidFill>
          <a:ln w="6350" algn="ctr">
            <a:noFill/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none" lIns="35984" tIns="71966" rIns="35984" bIns="71966" anchor="ctr"/>
          <a:lstStyle/>
          <a:p>
            <a:pPr algn="ctr">
              <a:spcBef>
                <a:spcPct val="50000"/>
              </a:spcBef>
              <a:buClr>
                <a:srgbClr val="F0AB00"/>
              </a:buClr>
              <a:buSzPct val="80000"/>
            </a:pPr>
            <a:r>
              <a:rPr lang="de-DE" sz="1600" kern="0" dirty="0" err="1">
                <a:ea typeface="Arial Unicode MS" pitchFamily="34" charset="-128"/>
                <a:cs typeface="Arial Unicode MS" pitchFamily="34" charset="-128"/>
              </a:rPr>
              <a:t>SalesOrder</a:t>
            </a:r>
            <a:endParaRPr lang="de-DE" sz="1600" kern="0" dirty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0" name="Rectangle 19"/>
          <p:cNvSpPr/>
          <p:nvPr/>
        </p:nvSpPr>
        <p:spPr bwMode="gray">
          <a:xfrm>
            <a:off x="1043379" y="4217610"/>
            <a:ext cx="1844874" cy="438351"/>
          </a:xfrm>
          <a:prstGeom prst="rect">
            <a:avLst/>
          </a:prstGeom>
          <a:solidFill>
            <a:srgbClr val="FFC000"/>
          </a:solidFill>
          <a:ln w="6350" algn="ctr">
            <a:noFill/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none" lIns="35984" tIns="71966" rIns="35984" bIns="71966" anchor="ctr"/>
          <a:lstStyle/>
          <a:p>
            <a:pPr algn="ctr">
              <a:spcBef>
                <a:spcPct val="50000"/>
              </a:spcBef>
              <a:buClr>
                <a:srgbClr val="F0AB00"/>
              </a:buClr>
              <a:buSzPct val="80000"/>
            </a:pPr>
            <a:r>
              <a:rPr lang="de-DE" sz="1600" kern="0">
                <a:ea typeface="Arial Unicode MS" pitchFamily="34" charset="-128"/>
                <a:cs typeface="Arial Unicode MS" pitchFamily="34" charset="-128"/>
              </a:rPr>
              <a:t>SalesOrderItem</a:t>
            </a:r>
            <a:endParaRPr lang="de-DE" sz="1600" kern="0" dirty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1" name="Rectangle 20"/>
          <p:cNvSpPr/>
          <p:nvPr/>
        </p:nvSpPr>
        <p:spPr bwMode="gray">
          <a:xfrm>
            <a:off x="3580566" y="3476530"/>
            <a:ext cx="1844874" cy="438351"/>
          </a:xfrm>
          <a:prstGeom prst="rect">
            <a:avLst/>
          </a:prstGeom>
          <a:solidFill>
            <a:srgbClr val="FFC000"/>
          </a:solidFill>
          <a:ln w="6350" algn="ctr">
            <a:noFill/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none" lIns="35984" tIns="71966" rIns="35984" bIns="71966" anchor="ctr"/>
          <a:lstStyle/>
          <a:p>
            <a:pPr algn="ctr">
              <a:spcBef>
                <a:spcPct val="50000"/>
              </a:spcBef>
              <a:buClr>
                <a:srgbClr val="F0AB00"/>
              </a:buClr>
              <a:buSzPct val="80000"/>
            </a:pPr>
            <a:r>
              <a:rPr lang="de-DE" sz="1600" kern="0" dirty="0">
                <a:ea typeface="Arial Unicode MS" pitchFamily="34" charset="-128"/>
                <a:cs typeface="Arial Unicode MS" pitchFamily="34" charset="-128"/>
              </a:rPr>
              <a:t>Customer</a:t>
            </a:r>
          </a:p>
        </p:txBody>
      </p:sp>
      <p:sp>
        <p:nvSpPr>
          <p:cNvPr id="22" name="Rectangle 21"/>
          <p:cNvSpPr/>
          <p:nvPr/>
        </p:nvSpPr>
        <p:spPr bwMode="gray">
          <a:xfrm>
            <a:off x="3580566" y="4217610"/>
            <a:ext cx="1844874" cy="438351"/>
          </a:xfrm>
          <a:prstGeom prst="rect">
            <a:avLst/>
          </a:prstGeom>
          <a:solidFill>
            <a:srgbClr val="FFC000"/>
          </a:solidFill>
          <a:ln w="6350" algn="ctr">
            <a:noFill/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none" lIns="35984" tIns="71966" rIns="35984" bIns="71966" anchor="ctr"/>
          <a:lstStyle/>
          <a:p>
            <a:pPr algn="ctr">
              <a:spcBef>
                <a:spcPct val="50000"/>
              </a:spcBef>
              <a:buClr>
                <a:srgbClr val="F0AB00"/>
              </a:buClr>
              <a:buSzPct val="80000"/>
            </a:pPr>
            <a:r>
              <a:rPr lang="de-DE" sz="1600" kern="0">
                <a:ea typeface="Arial Unicode MS" pitchFamily="34" charset="-128"/>
                <a:cs typeface="Arial Unicode MS" pitchFamily="34" charset="-128"/>
              </a:rPr>
              <a:t>Material</a:t>
            </a:r>
            <a:endParaRPr lang="de-DE" sz="1600" kern="0" dirty="0">
              <a:ea typeface="Arial Unicode MS" pitchFamily="34" charset="-128"/>
              <a:cs typeface="Arial Unicode MS" pitchFamily="34" charset="-128"/>
            </a:endParaRPr>
          </a:p>
        </p:txBody>
      </p:sp>
      <p:cxnSp>
        <p:nvCxnSpPr>
          <p:cNvPr id="23" name="Straight Arrow Connector 22"/>
          <p:cNvCxnSpPr>
            <a:stCxn id="20" idx="3"/>
            <a:endCxn id="22" idx="1"/>
          </p:cNvCxnSpPr>
          <p:nvPr/>
        </p:nvCxnSpPr>
        <p:spPr>
          <a:xfrm>
            <a:off x="2888253" y="4436786"/>
            <a:ext cx="692313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lg" len="med"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9" idx="2"/>
            <a:endCxn id="20" idx="0"/>
          </p:cNvCxnSpPr>
          <p:nvPr/>
        </p:nvCxnSpPr>
        <p:spPr>
          <a:xfrm flipH="1">
            <a:off x="1965817" y="3919644"/>
            <a:ext cx="1" cy="297968"/>
          </a:xfrm>
          <a:prstGeom prst="straightConnector1">
            <a:avLst/>
          </a:prstGeom>
          <a:ln w="19050">
            <a:solidFill>
              <a:schemeClr val="tx1"/>
            </a:solidFill>
            <a:headEnd type="diamond" w="lg" len="lg"/>
            <a:tailEnd type="none" w="med" len="med"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148" y="1177588"/>
            <a:ext cx="1510975" cy="1510975"/>
          </a:xfrm>
          <a:prstGeom prst="rect">
            <a:avLst/>
          </a:prstGeom>
        </p:spPr>
      </p:pic>
      <p:grpSp>
        <p:nvGrpSpPr>
          <p:cNvPr id="26" name="Group 25"/>
          <p:cNvGrpSpPr/>
          <p:nvPr/>
        </p:nvGrpSpPr>
        <p:grpSpPr>
          <a:xfrm>
            <a:off x="3189880" y="2484856"/>
            <a:ext cx="264990" cy="504314"/>
            <a:chOff x="6834931" y="2598768"/>
            <a:chExt cx="265051" cy="504431"/>
          </a:xfrm>
        </p:grpSpPr>
        <p:sp>
          <p:nvSpPr>
            <p:cNvPr id="27" name="AutoShape 74"/>
            <p:cNvSpPr>
              <a:spLocks noChangeArrowheads="1"/>
            </p:cNvSpPr>
            <p:nvPr/>
          </p:nvSpPr>
          <p:spPr bwMode="auto">
            <a:xfrm>
              <a:off x="6834931" y="2778769"/>
              <a:ext cx="144429" cy="144430"/>
            </a:xfrm>
            <a:prstGeom prst="flowChartConnector">
              <a:avLst/>
            </a:prstGeom>
            <a:solidFill>
              <a:schemeClr val="bg1"/>
            </a:solidFill>
            <a:ln w="17780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89958" tIns="46778" rIns="89958" bIns="46778" anchor="ctr"/>
            <a:lstStyle/>
            <a:p>
              <a:endParaRPr lang="en-US"/>
            </a:p>
          </p:txBody>
        </p:sp>
        <p:cxnSp>
          <p:nvCxnSpPr>
            <p:cNvPr id="28" name="AutoShape 75"/>
            <p:cNvCxnSpPr>
              <a:cxnSpLocks noChangeShapeType="1"/>
              <a:endCxn id="27" idx="4"/>
            </p:cNvCxnSpPr>
            <p:nvPr/>
          </p:nvCxnSpPr>
          <p:spPr bwMode="auto">
            <a:xfrm flipV="1">
              <a:off x="6907145" y="2923199"/>
              <a:ext cx="1" cy="180000"/>
            </a:xfrm>
            <a:prstGeom prst="straightConnector1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9" name="AutoShape 76"/>
            <p:cNvCxnSpPr>
              <a:cxnSpLocks noChangeShapeType="1"/>
              <a:stCxn id="27" idx="0"/>
            </p:cNvCxnSpPr>
            <p:nvPr/>
          </p:nvCxnSpPr>
          <p:spPr bwMode="auto">
            <a:xfrm flipV="1">
              <a:off x="6907146" y="2598768"/>
              <a:ext cx="1377" cy="180001"/>
            </a:xfrm>
            <a:prstGeom prst="straightConnector1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30" name="Group 77"/>
            <p:cNvGrpSpPr>
              <a:grpSpLocks/>
            </p:cNvGrpSpPr>
            <p:nvPr/>
          </p:nvGrpSpPr>
          <p:grpSpPr bwMode="auto">
            <a:xfrm>
              <a:off x="7014277" y="2742265"/>
              <a:ext cx="85705" cy="177759"/>
              <a:chOff x="1528" y="1363"/>
              <a:chExt cx="54" cy="112"/>
            </a:xfrm>
          </p:grpSpPr>
          <p:sp>
            <p:nvSpPr>
              <p:cNvPr id="31" name="Line 78"/>
              <p:cNvSpPr>
                <a:spLocks noChangeShapeType="1"/>
              </p:cNvSpPr>
              <p:nvPr/>
            </p:nvSpPr>
            <p:spPr bwMode="auto">
              <a:xfrm flipH="1">
                <a:off x="1551" y="1438"/>
                <a:ext cx="0" cy="37"/>
              </a:xfrm>
              <a:prstGeom prst="line">
                <a:avLst/>
              </a:prstGeom>
              <a:noFill/>
              <a:ln w="8890">
                <a:solidFill>
                  <a:schemeClr val="tx1"/>
                </a:solidFill>
                <a:round/>
                <a:headEnd/>
                <a:tailEnd type="stealth" w="med" len="med"/>
              </a:ln>
            </p:spPr>
            <p:txBody>
              <a:bodyPr lIns="89958" tIns="46778" rIns="89958" bIns="46778" anchor="ctr"/>
              <a:lstStyle/>
              <a:p>
                <a:endParaRPr lang="en-US"/>
              </a:p>
            </p:txBody>
          </p:sp>
          <p:sp>
            <p:nvSpPr>
              <p:cNvPr id="32" name="Text Box 79"/>
              <p:cNvSpPr txBox="1">
                <a:spLocks noChangeArrowheads="1"/>
              </p:cNvSpPr>
              <p:nvPr/>
            </p:nvSpPr>
            <p:spPr bwMode="auto">
              <a:xfrm>
                <a:off x="1528" y="1363"/>
                <a:ext cx="54" cy="77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lIns="0" tIns="0" rIns="0" bIns="0">
                <a:spAutoFit/>
              </a:bodyPr>
              <a:lstStyle/>
              <a:p>
                <a:pPr algn="l">
                  <a:buClrTx/>
                  <a:buSzTx/>
                  <a:buFontTx/>
                  <a:buNone/>
                </a:pPr>
                <a:r>
                  <a:rPr lang="en-US" sz="800" b="1"/>
                  <a:t>R</a:t>
                </a:r>
              </a:p>
            </p:txBody>
          </p:sp>
        </p:grpSp>
      </p:grpSp>
      <p:grpSp>
        <p:nvGrpSpPr>
          <p:cNvPr id="33" name="Group 32"/>
          <p:cNvGrpSpPr/>
          <p:nvPr/>
        </p:nvGrpSpPr>
        <p:grpSpPr>
          <a:xfrm>
            <a:off x="1163167" y="2509999"/>
            <a:ext cx="264990" cy="504314"/>
            <a:chOff x="6834931" y="2598768"/>
            <a:chExt cx="265051" cy="504431"/>
          </a:xfrm>
        </p:grpSpPr>
        <p:sp>
          <p:nvSpPr>
            <p:cNvPr id="34" name="AutoShape 74"/>
            <p:cNvSpPr>
              <a:spLocks noChangeArrowheads="1"/>
            </p:cNvSpPr>
            <p:nvPr/>
          </p:nvSpPr>
          <p:spPr bwMode="auto">
            <a:xfrm>
              <a:off x="6834931" y="2778769"/>
              <a:ext cx="144429" cy="144430"/>
            </a:xfrm>
            <a:prstGeom prst="flowChartConnector">
              <a:avLst/>
            </a:prstGeom>
            <a:solidFill>
              <a:schemeClr val="bg1"/>
            </a:solidFill>
            <a:ln w="17780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89958" tIns="46778" rIns="89958" bIns="46778" anchor="ctr"/>
            <a:lstStyle/>
            <a:p>
              <a:endParaRPr lang="en-US"/>
            </a:p>
          </p:txBody>
        </p:sp>
        <p:cxnSp>
          <p:nvCxnSpPr>
            <p:cNvPr id="35" name="AutoShape 75"/>
            <p:cNvCxnSpPr>
              <a:cxnSpLocks noChangeShapeType="1"/>
              <a:endCxn id="34" idx="4"/>
            </p:cNvCxnSpPr>
            <p:nvPr/>
          </p:nvCxnSpPr>
          <p:spPr bwMode="auto">
            <a:xfrm flipV="1">
              <a:off x="6907145" y="2923199"/>
              <a:ext cx="1" cy="180000"/>
            </a:xfrm>
            <a:prstGeom prst="straightConnector1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36" name="AutoShape 76"/>
            <p:cNvCxnSpPr>
              <a:cxnSpLocks noChangeShapeType="1"/>
              <a:stCxn id="34" idx="0"/>
            </p:cNvCxnSpPr>
            <p:nvPr/>
          </p:nvCxnSpPr>
          <p:spPr bwMode="auto">
            <a:xfrm flipV="1">
              <a:off x="6907146" y="2598768"/>
              <a:ext cx="1377" cy="180001"/>
            </a:xfrm>
            <a:prstGeom prst="straightConnector1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37" name="Group 77"/>
            <p:cNvGrpSpPr>
              <a:grpSpLocks/>
            </p:cNvGrpSpPr>
            <p:nvPr/>
          </p:nvGrpSpPr>
          <p:grpSpPr bwMode="auto">
            <a:xfrm>
              <a:off x="7014277" y="2742265"/>
              <a:ext cx="85705" cy="177759"/>
              <a:chOff x="1528" y="1363"/>
              <a:chExt cx="54" cy="112"/>
            </a:xfrm>
          </p:grpSpPr>
          <p:sp>
            <p:nvSpPr>
              <p:cNvPr id="38" name="Line 78"/>
              <p:cNvSpPr>
                <a:spLocks noChangeShapeType="1"/>
              </p:cNvSpPr>
              <p:nvPr/>
            </p:nvSpPr>
            <p:spPr bwMode="auto">
              <a:xfrm flipH="1">
                <a:off x="1551" y="1438"/>
                <a:ext cx="0" cy="37"/>
              </a:xfrm>
              <a:prstGeom prst="line">
                <a:avLst/>
              </a:prstGeom>
              <a:noFill/>
              <a:ln w="8890">
                <a:solidFill>
                  <a:schemeClr val="tx1"/>
                </a:solidFill>
                <a:round/>
                <a:headEnd/>
                <a:tailEnd type="stealth" w="med" len="med"/>
              </a:ln>
            </p:spPr>
            <p:txBody>
              <a:bodyPr lIns="89958" tIns="46778" rIns="89958" bIns="46778" anchor="ctr"/>
              <a:lstStyle/>
              <a:p>
                <a:endParaRPr lang="en-US"/>
              </a:p>
            </p:txBody>
          </p:sp>
          <p:sp>
            <p:nvSpPr>
              <p:cNvPr id="39" name="Text Box 79"/>
              <p:cNvSpPr txBox="1">
                <a:spLocks noChangeArrowheads="1"/>
              </p:cNvSpPr>
              <p:nvPr/>
            </p:nvSpPr>
            <p:spPr bwMode="auto">
              <a:xfrm>
                <a:off x="1528" y="1363"/>
                <a:ext cx="54" cy="77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lIns="0" tIns="0" rIns="0" bIns="0">
                <a:spAutoFit/>
              </a:bodyPr>
              <a:lstStyle/>
              <a:p>
                <a:pPr algn="l">
                  <a:buClrTx/>
                  <a:buSzTx/>
                  <a:buFontTx/>
                  <a:buNone/>
                </a:pPr>
                <a:r>
                  <a:rPr lang="en-US" sz="800" b="1"/>
                  <a:t>R</a:t>
                </a:r>
              </a:p>
            </p:txBody>
          </p:sp>
        </p:grpSp>
      </p:grpSp>
      <p:pic>
        <p:nvPicPr>
          <p:cNvPr id="40" name="Picture 3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5794" y="1167149"/>
            <a:ext cx="1520865" cy="1520865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6613" y="1138649"/>
            <a:ext cx="1647775" cy="164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7048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19" grpId="0" animBg="1"/>
      <p:bldP spid="20" grpId="0" animBg="1"/>
      <p:bldP spid="21" grpId="0" animBg="1"/>
      <p:bldP spid="2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VDM Layering Architecture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656" y="1099930"/>
            <a:ext cx="11114286" cy="5426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01621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>
              <a:defRPr/>
            </a:pPr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Best Practice to build/use CDS in S/4HANA</a:t>
            </a:r>
            <a:endParaRPr lang="en-US" sz="2000" dirty="0">
              <a:solidFill>
                <a:schemeClr val="bg1"/>
              </a:solidFill>
              <a:latin typeface="Cooper Black" panose="0208090404030B020404" pitchFamily="18" charset="0"/>
            </a:endParaRP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68874E-C0FA-4ADA-BBF6-2FE5710B408A}"/>
              </a:ext>
            </a:extLst>
          </p:cNvPr>
          <p:cNvSpPr txBox="1"/>
          <p:nvPr/>
        </p:nvSpPr>
        <p:spPr>
          <a:xfrm>
            <a:off x="237298" y="776319"/>
            <a:ext cx="1139024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AutoNum type="arabicPeriod"/>
            </a:pPr>
            <a:r>
              <a:rPr lang="en-US" sz="1800" dirty="0">
                <a:solidFill>
                  <a:schemeClr val="bg1"/>
                </a:solidFill>
              </a:rPr>
              <a:t>Develop in a way that its sustainable.</a:t>
            </a:r>
          </a:p>
          <a:p>
            <a:pPr marL="342900" indent="-342900" algn="just">
              <a:buAutoNum type="arabicPeriod"/>
            </a:pPr>
            <a:r>
              <a:rPr lang="en-US" sz="1800" dirty="0">
                <a:solidFill>
                  <a:schemeClr val="bg1"/>
                </a:solidFill>
              </a:rPr>
              <a:t>Adopt industry standards.</a:t>
            </a:r>
          </a:p>
          <a:p>
            <a:pPr marL="342900" indent="-342900" algn="just">
              <a:buAutoNum type="arabicPeriod"/>
            </a:pPr>
            <a:r>
              <a:rPr lang="en-US" sz="1800" dirty="0">
                <a:solidFill>
                  <a:schemeClr val="bg1"/>
                </a:solidFill>
              </a:rPr>
              <a:t>Maintenance and handovers are easy.</a:t>
            </a:r>
          </a:p>
          <a:p>
            <a:pPr algn="just"/>
            <a:endParaRPr lang="en-US" sz="1800" dirty="0">
              <a:solidFill>
                <a:schemeClr val="bg1"/>
              </a:solidFill>
            </a:endParaRPr>
          </a:p>
          <a:p>
            <a:pPr algn="just"/>
            <a:r>
              <a:rPr lang="en-US" sz="1800" dirty="0">
                <a:solidFill>
                  <a:schemeClr val="bg1"/>
                </a:solidFill>
              </a:rPr>
              <a:t>VDM – Virtual Data Modeling, This is the concept we use to build CDS view using Layered Approach in SAP S/4HANA. VDM is an annotation and best practice.</a:t>
            </a:r>
          </a:p>
          <a:p>
            <a:pPr algn="just"/>
            <a:endParaRPr lang="en-US" sz="1800" dirty="0">
              <a:solidFill>
                <a:schemeClr val="bg1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à"/>
            </a:pPr>
            <a:r>
              <a:rPr lang="en-US" sz="1800" dirty="0">
                <a:solidFill>
                  <a:schemeClr val="bg1"/>
                </a:solidFill>
                <a:sym typeface="Wingdings" panose="05000000000000000000" pitchFamily="2" charset="2"/>
              </a:rPr>
              <a:t>You need to follow the proper nami-convension.</a:t>
            </a:r>
          </a:p>
          <a:p>
            <a:pPr marL="285750" indent="-285750" algn="just">
              <a:buFont typeface="Wingdings" panose="05000000000000000000" pitchFamily="2" charset="2"/>
              <a:buChar char="à"/>
            </a:pPr>
            <a:r>
              <a:rPr lang="en-US" sz="1800" dirty="0">
                <a:solidFill>
                  <a:schemeClr val="bg1"/>
                </a:solidFill>
                <a:sym typeface="Wingdings" panose="05000000000000000000" pitchFamily="2" charset="2"/>
              </a:rPr>
              <a:t>You need to develop modular way.</a:t>
            </a:r>
          </a:p>
          <a:p>
            <a:pPr marL="285750" indent="-285750" algn="just">
              <a:buFont typeface="Wingdings" panose="05000000000000000000" pitchFamily="2" charset="2"/>
              <a:buChar char="à"/>
            </a:pPr>
            <a:r>
              <a:rPr lang="en-US" sz="1800" dirty="0">
                <a:solidFill>
                  <a:schemeClr val="bg1"/>
                </a:solidFill>
                <a:sym typeface="Wingdings" panose="05000000000000000000" pitchFamily="2" charset="2"/>
              </a:rPr>
              <a:t>Use property annotations for VDM.</a:t>
            </a:r>
          </a:p>
          <a:p>
            <a:pPr marL="285750" indent="-285750" algn="just">
              <a:buFont typeface="Wingdings" panose="05000000000000000000" pitchFamily="2" charset="2"/>
              <a:buChar char="à"/>
            </a:pPr>
            <a:r>
              <a:rPr lang="en-US" sz="1800" dirty="0">
                <a:solidFill>
                  <a:schemeClr val="bg1"/>
                </a:solidFill>
                <a:sym typeface="Wingdings" panose="05000000000000000000" pitchFamily="2" charset="2"/>
              </a:rPr>
              <a:t>Use view type depending on kind of data you process.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en-US" sz="1800" dirty="0">
              <a:solidFill>
                <a:schemeClr val="bg1"/>
              </a:solidFill>
              <a:sym typeface="Wingdings" panose="05000000000000000000" pitchFamily="2" charset="2"/>
            </a:endParaRPr>
          </a:p>
          <a:p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84E6DA9-4E25-4DBC-8B10-BC34CEB66525}"/>
              </a:ext>
            </a:extLst>
          </p:cNvPr>
          <p:cNvSpPr/>
          <p:nvPr/>
        </p:nvSpPr>
        <p:spPr>
          <a:xfrm>
            <a:off x="4960259" y="3991326"/>
            <a:ext cx="2136531" cy="43961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VDM Views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D3347A3-3778-4973-84C5-C06DC6B7C94F}"/>
              </a:ext>
            </a:extLst>
          </p:cNvPr>
          <p:cNvSpPr/>
          <p:nvPr/>
        </p:nvSpPr>
        <p:spPr>
          <a:xfrm>
            <a:off x="4903108" y="4838380"/>
            <a:ext cx="2250831" cy="606669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Interface Views</a:t>
            </a:r>
          </a:p>
          <a:p>
            <a:pPr algn="ctr"/>
            <a:r>
              <a:rPr lang="en-US" sz="1800" dirty="0">
                <a:solidFill>
                  <a:schemeClr val="bg1"/>
                </a:solidFill>
              </a:rPr>
              <a:t>I_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3160CFF-F4D7-44FA-A33B-E5D833CC775C}"/>
              </a:ext>
            </a:extLst>
          </p:cNvPr>
          <p:cNvSpPr/>
          <p:nvPr/>
        </p:nvSpPr>
        <p:spPr>
          <a:xfrm>
            <a:off x="8758537" y="4838381"/>
            <a:ext cx="2900433" cy="606669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Consumption Views</a:t>
            </a:r>
          </a:p>
          <a:p>
            <a:pPr algn="ctr"/>
            <a:r>
              <a:rPr lang="en-US" sz="1800" dirty="0">
                <a:solidFill>
                  <a:schemeClr val="bg1"/>
                </a:solidFill>
              </a:rPr>
              <a:t>C_</a:t>
            </a:r>
          </a:p>
        </p:txBody>
      </p:sp>
      <p:cxnSp>
        <p:nvCxnSpPr>
          <p:cNvPr id="10" name="Connector: Elbow 6">
            <a:extLst>
              <a:ext uri="{FF2B5EF4-FFF2-40B4-BE49-F238E27FC236}">
                <a16:creationId xmlns:a16="http://schemas.microsoft.com/office/drawing/2014/main" id="{18E5F797-ECBC-42CF-9829-EF2C6B0CEF95}"/>
              </a:ext>
            </a:extLst>
          </p:cNvPr>
          <p:cNvCxnSpPr>
            <a:stCxn id="7" idx="2"/>
          </p:cNvCxnSpPr>
          <p:nvPr/>
        </p:nvCxnSpPr>
        <p:spPr>
          <a:xfrm rot="5400000">
            <a:off x="3560818" y="2357423"/>
            <a:ext cx="394188" cy="454122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Elbow 10">
            <a:extLst>
              <a:ext uri="{FF2B5EF4-FFF2-40B4-BE49-F238E27FC236}">
                <a16:creationId xmlns:a16="http://schemas.microsoft.com/office/drawing/2014/main" id="{E983F010-3CC9-41FA-8551-60E576D641E0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rot="16200000" flipH="1">
            <a:off x="7914920" y="2544546"/>
            <a:ext cx="407439" cy="418022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4C4C1E95-EAFC-41A2-B81D-9A083F940B5C}"/>
              </a:ext>
            </a:extLst>
          </p:cNvPr>
          <p:cNvCxnSpPr>
            <a:stCxn id="7" idx="2"/>
            <a:endCxn id="8" idx="0"/>
          </p:cNvCxnSpPr>
          <p:nvPr/>
        </p:nvCxnSpPr>
        <p:spPr>
          <a:xfrm rot="5400000">
            <a:off x="5824806" y="4634661"/>
            <a:ext cx="407438" cy="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CC0550C0-E26C-4A80-84CD-4483ED5CFEB0}"/>
              </a:ext>
            </a:extLst>
          </p:cNvPr>
          <p:cNvSpPr/>
          <p:nvPr/>
        </p:nvSpPr>
        <p:spPr>
          <a:xfrm>
            <a:off x="3498721" y="5821128"/>
            <a:ext cx="1976070" cy="44803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Basic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C569F4B-907C-4848-8719-B35B4CCC37D5}"/>
              </a:ext>
            </a:extLst>
          </p:cNvPr>
          <p:cNvSpPr/>
          <p:nvPr/>
        </p:nvSpPr>
        <p:spPr>
          <a:xfrm>
            <a:off x="6469604" y="5821124"/>
            <a:ext cx="1976070" cy="44803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Composite</a:t>
            </a:r>
          </a:p>
        </p:txBody>
      </p:sp>
      <p:cxnSp>
        <p:nvCxnSpPr>
          <p:cNvPr id="16" name="Connector: Elbow 16">
            <a:extLst>
              <a:ext uri="{FF2B5EF4-FFF2-40B4-BE49-F238E27FC236}">
                <a16:creationId xmlns:a16="http://schemas.microsoft.com/office/drawing/2014/main" id="{BFC6D6BC-7CF3-4341-96B3-2449B786D23E}"/>
              </a:ext>
            </a:extLst>
          </p:cNvPr>
          <p:cNvCxnSpPr>
            <a:stCxn id="8" idx="2"/>
          </p:cNvCxnSpPr>
          <p:nvPr/>
        </p:nvCxnSpPr>
        <p:spPr>
          <a:xfrm rot="5400000">
            <a:off x="5082853" y="4848952"/>
            <a:ext cx="349575" cy="154176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9">
            <a:extLst>
              <a:ext uri="{FF2B5EF4-FFF2-40B4-BE49-F238E27FC236}">
                <a16:creationId xmlns:a16="http://schemas.microsoft.com/office/drawing/2014/main" id="{5E6E7E90-E5E5-4A19-A53C-73F4ADF8F564}"/>
              </a:ext>
            </a:extLst>
          </p:cNvPr>
          <p:cNvCxnSpPr>
            <a:stCxn id="8" idx="2"/>
          </p:cNvCxnSpPr>
          <p:nvPr/>
        </p:nvCxnSpPr>
        <p:spPr>
          <a:xfrm rot="16200000" flipH="1">
            <a:off x="6568296" y="4905276"/>
            <a:ext cx="349571" cy="142911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5EF89728-C3C9-45C6-B5A1-1B9110DC6FC4}"/>
              </a:ext>
            </a:extLst>
          </p:cNvPr>
          <p:cNvSpPr/>
          <p:nvPr/>
        </p:nvSpPr>
        <p:spPr>
          <a:xfrm>
            <a:off x="361882" y="4838382"/>
            <a:ext cx="2250831" cy="606669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Private Views</a:t>
            </a:r>
          </a:p>
          <a:p>
            <a:pPr algn="ctr"/>
            <a:r>
              <a:rPr lang="en-US" sz="1800" dirty="0">
                <a:solidFill>
                  <a:schemeClr val="bg1"/>
                </a:solidFill>
              </a:rPr>
              <a:t>P_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1E2C527-E43E-42AB-83EE-4D004999B6B3}"/>
              </a:ext>
            </a:extLst>
          </p:cNvPr>
          <p:cNvSpPr txBox="1"/>
          <p:nvPr/>
        </p:nvSpPr>
        <p:spPr>
          <a:xfrm>
            <a:off x="271732" y="5456958"/>
            <a:ext cx="28239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800" dirty="0">
                <a:solidFill>
                  <a:schemeClr val="bg1"/>
                </a:solidFill>
              </a:rPr>
              <a:t>Developed for usage within the team, technically other should not use.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BC24ED3-A83C-4E0B-9A27-3D1FB256EA40}"/>
              </a:ext>
            </a:extLst>
          </p:cNvPr>
          <p:cNvSpPr txBox="1"/>
          <p:nvPr/>
        </p:nvSpPr>
        <p:spPr>
          <a:xfrm>
            <a:off x="3174068" y="6387939"/>
            <a:ext cx="28146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Pure master data I_Material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FB21A18-B1DD-45FA-83E9-E0E3B98110E9}"/>
              </a:ext>
            </a:extLst>
          </p:cNvPr>
          <p:cNvSpPr txBox="1"/>
          <p:nvPr/>
        </p:nvSpPr>
        <p:spPr>
          <a:xfrm>
            <a:off x="6254311" y="6227058"/>
            <a:ext cx="31149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Combine Transaction and Master Data I_SalesorderItems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646EFE7-15C2-481B-940E-A9F433816C61}"/>
              </a:ext>
            </a:extLst>
          </p:cNvPr>
          <p:cNvSpPr txBox="1"/>
          <p:nvPr/>
        </p:nvSpPr>
        <p:spPr>
          <a:xfrm>
            <a:off x="8691768" y="5456958"/>
            <a:ext cx="3102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Embedded, API, SAC, Fiori Apps</a:t>
            </a:r>
          </a:p>
        </p:txBody>
      </p:sp>
    </p:spTree>
    <p:extLst>
      <p:ext uri="{BB962C8B-B14F-4D97-AF65-F5344CB8AC3E}">
        <p14:creationId xmlns:p14="http://schemas.microsoft.com/office/powerpoint/2010/main" val="3961111582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Type’s of VDM View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6" name="Cylinder 2"/>
          <p:cNvSpPr/>
          <p:nvPr/>
        </p:nvSpPr>
        <p:spPr bwMode="gray">
          <a:xfrm>
            <a:off x="429579" y="5616060"/>
            <a:ext cx="8234863" cy="786896"/>
          </a:xfrm>
          <a:prstGeom prst="can">
            <a:avLst/>
          </a:prstGeom>
          <a:solidFill>
            <a:srgbClr val="008FD3"/>
          </a:solidFill>
          <a:ln w="6350" algn="ctr">
            <a:noFill/>
            <a:miter lim="800000"/>
            <a:headEnd/>
            <a:tailEnd/>
          </a:ln>
        </p:spPr>
        <p:txBody>
          <a:bodyPr lIns="89979" tIns="71983" rIns="89979" bIns="71983" rtlCol="0" anchor="ctr"/>
          <a:lstStyle/>
          <a:p>
            <a:pPr algn="ctr" defTabSz="914217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1800" ker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Application Data (Tables)</a:t>
            </a:r>
            <a:endParaRPr lang="de-DE" sz="1800" kern="0" dirty="0" err="1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7" name="Cylinder 6"/>
          <p:cNvSpPr/>
          <p:nvPr/>
        </p:nvSpPr>
        <p:spPr bwMode="gray">
          <a:xfrm>
            <a:off x="429579" y="4738516"/>
            <a:ext cx="8234863" cy="786896"/>
          </a:xfrm>
          <a:prstGeom prst="can">
            <a:avLst/>
          </a:prstGeom>
          <a:solidFill>
            <a:srgbClr val="609A7F"/>
          </a:solidFill>
          <a:ln w="6350" algn="ctr">
            <a:noFill/>
            <a:miter lim="800000"/>
            <a:headEnd/>
            <a:tailEnd/>
          </a:ln>
        </p:spPr>
        <p:txBody>
          <a:bodyPr lIns="89979" tIns="71983" rIns="89979" bIns="71983" rtlCol="0" anchor="ctr"/>
          <a:lstStyle/>
          <a:p>
            <a:pPr algn="ctr" defTabSz="914217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1800" ker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VDM Basic Interface Views I_*</a:t>
            </a:r>
            <a:endParaRPr lang="de-DE" sz="1800" kern="0" dirty="0" err="1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" name="Cylinder 7"/>
          <p:cNvSpPr/>
          <p:nvPr/>
        </p:nvSpPr>
        <p:spPr bwMode="gray">
          <a:xfrm>
            <a:off x="2554468" y="3862796"/>
            <a:ext cx="3985083" cy="786896"/>
          </a:xfrm>
          <a:prstGeom prst="can">
            <a:avLst/>
          </a:prstGeom>
          <a:solidFill>
            <a:srgbClr val="A8A340"/>
          </a:solidFill>
          <a:ln w="6350" algn="ctr">
            <a:noFill/>
            <a:miter lim="800000"/>
            <a:headEnd/>
            <a:tailEnd/>
          </a:ln>
        </p:spPr>
        <p:txBody>
          <a:bodyPr lIns="89979" tIns="71983" rIns="89979" bIns="71983" rtlCol="0" anchor="ctr"/>
          <a:lstStyle/>
          <a:p>
            <a:pPr algn="ctr" defTabSz="914217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1800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VDM Composite Interface Views I_*</a:t>
            </a:r>
          </a:p>
        </p:txBody>
      </p:sp>
      <p:sp>
        <p:nvSpPr>
          <p:cNvPr id="9" name="Cylinder 8"/>
          <p:cNvSpPr/>
          <p:nvPr/>
        </p:nvSpPr>
        <p:spPr bwMode="gray">
          <a:xfrm>
            <a:off x="429579" y="2983428"/>
            <a:ext cx="3985083" cy="786896"/>
          </a:xfrm>
          <a:prstGeom prst="can">
            <a:avLst/>
          </a:prstGeom>
          <a:solidFill>
            <a:srgbClr val="F0AB00"/>
          </a:solidFill>
          <a:ln w="6350" algn="ctr">
            <a:noFill/>
            <a:miter lim="800000"/>
            <a:headEnd/>
            <a:tailEnd/>
          </a:ln>
        </p:spPr>
        <p:txBody>
          <a:bodyPr lIns="89979" tIns="71983" rIns="89979" bIns="71983" rtlCol="0" anchor="ctr"/>
          <a:lstStyle/>
          <a:p>
            <a:pPr algn="ctr" defTabSz="914217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1800" ker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VDM Consumption Views C_*</a:t>
            </a:r>
            <a:endParaRPr lang="de-DE" sz="1800" kern="0" dirty="0" err="1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0" name="Cylinder 9"/>
          <p:cNvSpPr/>
          <p:nvPr/>
        </p:nvSpPr>
        <p:spPr bwMode="gray">
          <a:xfrm>
            <a:off x="4679360" y="2983428"/>
            <a:ext cx="3985083" cy="786896"/>
          </a:xfrm>
          <a:prstGeom prst="can">
            <a:avLst/>
          </a:prstGeom>
          <a:solidFill>
            <a:srgbClr val="F0AB00"/>
          </a:solidFill>
          <a:ln w="6350" algn="ctr">
            <a:noFill/>
            <a:miter lim="800000"/>
            <a:headEnd/>
            <a:tailEnd/>
          </a:ln>
        </p:spPr>
        <p:txBody>
          <a:bodyPr lIns="89979" tIns="71983" rIns="89979" bIns="71983" rtlCol="0" anchor="ctr"/>
          <a:lstStyle/>
          <a:p>
            <a:pPr algn="ctr" defTabSz="914217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1800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VDM External API Views A_*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4780" y="1104517"/>
            <a:ext cx="1586716" cy="158671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827" y="1339241"/>
            <a:ext cx="1351992" cy="135199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1989" y="1166120"/>
            <a:ext cx="1701646" cy="170164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99484" y="1064569"/>
            <a:ext cx="1779322" cy="1779322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9004432" y="5824886"/>
            <a:ext cx="2684752" cy="3077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2000" ker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Cryptic, invisible</a:t>
            </a:r>
            <a:endParaRPr lang="de-DE" sz="2000" kern="0" dirty="0" err="1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9004430" y="4978112"/>
            <a:ext cx="2684752" cy="3077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2000" ker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Basic VDM for reuse</a:t>
            </a:r>
            <a:endParaRPr lang="de-DE" sz="2000" kern="0" dirty="0" err="1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9004430" y="3948539"/>
            <a:ext cx="2684752" cy="6154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2000" ker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Convenience and special views for reuse</a:t>
            </a:r>
            <a:endParaRPr lang="de-DE" sz="2000" kern="0" dirty="0" err="1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9004430" y="3069172"/>
            <a:ext cx="2684752" cy="6154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2000" ker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Purpose-built for apps  and APIs</a:t>
            </a:r>
            <a:endParaRPr lang="de-DE" sz="2000" kern="0" dirty="0" err="1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>
            <a:off x="270980" y="5569179"/>
            <a:ext cx="11579720" cy="0"/>
          </a:xfrm>
          <a:prstGeom prst="line">
            <a:avLst/>
          </a:prstGeom>
          <a:ln w="1905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9004431" y="1654899"/>
            <a:ext cx="2684752" cy="3077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2000" ker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All types of consumers</a:t>
            </a:r>
            <a:endParaRPr lang="de-DE" sz="2000" kern="0" dirty="0" err="1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58778312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Annotations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r="18676"/>
          <a:stretch/>
        </p:blipFill>
        <p:spPr>
          <a:xfrm>
            <a:off x="7571152" y="1152417"/>
            <a:ext cx="4459743" cy="3646889"/>
          </a:xfrm>
          <a:prstGeom prst="rect">
            <a:avLst/>
          </a:prstGeom>
        </p:spPr>
      </p:pic>
      <p:sp>
        <p:nvSpPr>
          <p:cNvPr id="7" name="Line 5">
            <a:extLst>
              <a:ext uri="{FF2B5EF4-FFF2-40B4-BE49-F238E27FC236}">
                <a16:creationId xmlns:a16="http://schemas.microsoft.com/office/drawing/2014/main" id="{79923E7C-CE22-4D0A-AAAB-7310A60F1740}"/>
              </a:ext>
            </a:extLst>
          </p:cNvPr>
          <p:cNvSpPr>
            <a:spLocks noChangeShapeType="1"/>
          </p:cNvSpPr>
          <p:nvPr/>
        </p:nvSpPr>
        <p:spPr bwMode="auto">
          <a:xfrm>
            <a:off x="3772399" y="4130953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/>
          </a:p>
        </p:txBody>
      </p:sp>
      <p:sp>
        <p:nvSpPr>
          <p:cNvPr id="8" name="Line 6">
            <a:extLst>
              <a:ext uri="{FF2B5EF4-FFF2-40B4-BE49-F238E27FC236}">
                <a16:creationId xmlns:a16="http://schemas.microsoft.com/office/drawing/2014/main" id="{CAD1639F-2A13-40FC-B809-9E9FC5240D24}"/>
              </a:ext>
            </a:extLst>
          </p:cNvPr>
          <p:cNvSpPr>
            <a:spLocks noChangeShapeType="1"/>
          </p:cNvSpPr>
          <p:nvPr/>
        </p:nvSpPr>
        <p:spPr bwMode="auto">
          <a:xfrm>
            <a:off x="3772399" y="4130953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2C271933-9424-4685-8BC3-FF2945D470C8}"/>
              </a:ext>
            </a:extLst>
          </p:cNvPr>
          <p:cNvSpPr>
            <a:spLocks/>
          </p:cNvSpPr>
          <p:nvPr/>
        </p:nvSpPr>
        <p:spPr bwMode="auto">
          <a:xfrm>
            <a:off x="1267226" y="2437714"/>
            <a:ext cx="2972818" cy="1265606"/>
          </a:xfrm>
          <a:custGeom>
            <a:avLst/>
            <a:gdLst>
              <a:gd name="T0" fmla="*/ 2386 w 2722"/>
              <a:gd name="T1" fmla="*/ 0 h 1161"/>
              <a:gd name="T2" fmla="*/ 25 w 2722"/>
              <a:gd name="T3" fmla="*/ 971 h 1161"/>
              <a:gd name="T4" fmla="*/ 0 w 2722"/>
              <a:gd name="T5" fmla="*/ 1066 h 1161"/>
              <a:gd name="T6" fmla="*/ 2722 w 2722"/>
              <a:gd name="T7" fmla="*/ 639 h 1161"/>
              <a:gd name="T8" fmla="*/ 2386 w 2722"/>
              <a:gd name="T9" fmla="*/ 0 h 11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722" h="1161">
                <a:moveTo>
                  <a:pt x="2386" y="0"/>
                </a:moveTo>
                <a:cubicBezTo>
                  <a:pt x="2386" y="0"/>
                  <a:pt x="1116" y="1031"/>
                  <a:pt x="25" y="971"/>
                </a:cubicBezTo>
                <a:cubicBezTo>
                  <a:pt x="0" y="1066"/>
                  <a:pt x="0" y="1066"/>
                  <a:pt x="0" y="1066"/>
                </a:cubicBezTo>
                <a:cubicBezTo>
                  <a:pt x="0" y="1066"/>
                  <a:pt x="756" y="1161"/>
                  <a:pt x="2722" y="639"/>
                </a:cubicBezTo>
                <a:lnTo>
                  <a:pt x="2386" y="0"/>
                </a:lnTo>
                <a:close/>
              </a:path>
            </a:pathLst>
          </a:cu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F6FF0686-A8C5-472D-810E-534158BD8779}"/>
              </a:ext>
            </a:extLst>
          </p:cNvPr>
          <p:cNvSpPr>
            <a:spLocks/>
          </p:cNvSpPr>
          <p:nvPr/>
        </p:nvSpPr>
        <p:spPr bwMode="auto">
          <a:xfrm>
            <a:off x="1267226" y="3740325"/>
            <a:ext cx="2972818" cy="1265606"/>
          </a:xfrm>
          <a:custGeom>
            <a:avLst/>
            <a:gdLst>
              <a:gd name="T0" fmla="*/ 2386 w 2722"/>
              <a:gd name="T1" fmla="*/ 1161 h 1161"/>
              <a:gd name="T2" fmla="*/ 25 w 2722"/>
              <a:gd name="T3" fmla="*/ 191 h 1161"/>
              <a:gd name="T4" fmla="*/ 0 w 2722"/>
              <a:gd name="T5" fmla="*/ 95 h 1161"/>
              <a:gd name="T6" fmla="*/ 2722 w 2722"/>
              <a:gd name="T7" fmla="*/ 523 h 1161"/>
              <a:gd name="T8" fmla="*/ 2386 w 2722"/>
              <a:gd name="T9" fmla="*/ 1161 h 11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722" h="1161">
                <a:moveTo>
                  <a:pt x="2386" y="1161"/>
                </a:moveTo>
                <a:cubicBezTo>
                  <a:pt x="2386" y="1161"/>
                  <a:pt x="1116" y="131"/>
                  <a:pt x="25" y="191"/>
                </a:cubicBezTo>
                <a:cubicBezTo>
                  <a:pt x="0" y="95"/>
                  <a:pt x="0" y="95"/>
                  <a:pt x="0" y="95"/>
                </a:cubicBezTo>
                <a:cubicBezTo>
                  <a:pt x="0" y="95"/>
                  <a:pt x="756" y="0"/>
                  <a:pt x="2722" y="523"/>
                </a:cubicBezTo>
                <a:lnTo>
                  <a:pt x="2386" y="1161"/>
                </a:lnTo>
                <a:close/>
              </a:path>
            </a:pathLst>
          </a:custGeom>
          <a:solidFill>
            <a:schemeClr val="accent4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E97569E2-1152-4AAB-A36D-25D6C9380A83}"/>
              </a:ext>
            </a:extLst>
          </p:cNvPr>
          <p:cNvSpPr>
            <a:spLocks/>
          </p:cNvSpPr>
          <p:nvPr/>
        </p:nvSpPr>
        <p:spPr bwMode="auto">
          <a:xfrm>
            <a:off x="1405382" y="3322830"/>
            <a:ext cx="3596987" cy="838803"/>
          </a:xfrm>
          <a:custGeom>
            <a:avLst/>
            <a:gdLst>
              <a:gd name="T0" fmla="*/ 3293 w 3293"/>
              <a:gd name="T1" fmla="*/ 0 h 769"/>
              <a:gd name="T2" fmla="*/ 0 w 3293"/>
              <a:gd name="T3" fmla="*/ 339 h 769"/>
              <a:gd name="T4" fmla="*/ 0 w 3293"/>
              <a:gd name="T5" fmla="*/ 424 h 769"/>
              <a:gd name="T6" fmla="*/ 3293 w 3293"/>
              <a:gd name="T7" fmla="*/ 769 h 769"/>
              <a:gd name="T8" fmla="*/ 3293 w 3293"/>
              <a:gd name="T9" fmla="*/ 0 h 7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293" h="769">
                <a:moveTo>
                  <a:pt x="3293" y="0"/>
                </a:moveTo>
                <a:cubicBezTo>
                  <a:pt x="3293" y="0"/>
                  <a:pt x="1091" y="438"/>
                  <a:pt x="0" y="339"/>
                </a:cubicBezTo>
                <a:cubicBezTo>
                  <a:pt x="0" y="424"/>
                  <a:pt x="0" y="424"/>
                  <a:pt x="0" y="424"/>
                </a:cubicBezTo>
                <a:cubicBezTo>
                  <a:pt x="0" y="424"/>
                  <a:pt x="1384" y="477"/>
                  <a:pt x="3293" y="769"/>
                </a:cubicBezTo>
                <a:lnTo>
                  <a:pt x="3293" y="0"/>
                </a:lnTo>
                <a:close/>
              </a:path>
            </a:pathLst>
          </a:custGeom>
          <a:solidFill>
            <a:schemeClr val="accent3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D48F1333-B9ED-444F-BB87-4291E8884732}"/>
              </a:ext>
            </a:extLst>
          </p:cNvPr>
          <p:cNvSpPr>
            <a:spLocks/>
          </p:cNvSpPr>
          <p:nvPr/>
        </p:nvSpPr>
        <p:spPr bwMode="auto">
          <a:xfrm>
            <a:off x="1294364" y="1638383"/>
            <a:ext cx="2220362" cy="1872505"/>
          </a:xfrm>
          <a:custGeom>
            <a:avLst/>
            <a:gdLst>
              <a:gd name="T0" fmla="*/ 1281 w 2033"/>
              <a:gd name="T1" fmla="*/ 0 h 1719"/>
              <a:gd name="T2" fmla="*/ 0 w 2033"/>
              <a:gd name="T3" fmla="*/ 1528 h 1719"/>
              <a:gd name="T4" fmla="*/ 0 w 2033"/>
              <a:gd name="T5" fmla="*/ 1641 h 1719"/>
              <a:gd name="T6" fmla="*/ 2033 w 2033"/>
              <a:gd name="T7" fmla="*/ 310 h 1719"/>
              <a:gd name="T8" fmla="*/ 1281 w 2033"/>
              <a:gd name="T9" fmla="*/ 0 h 17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33" h="1719">
                <a:moveTo>
                  <a:pt x="1281" y="0"/>
                </a:moveTo>
                <a:cubicBezTo>
                  <a:pt x="1281" y="0"/>
                  <a:pt x="822" y="1383"/>
                  <a:pt x="0" y="1528"/>
                </a:cubicBezTo>
                <a:cubicBezTo>
                  <a:pt x="0" y="1641"/>
                  <a:pt x="0" y="1641"/>
                  <a:pt x="0" y="1641"/>
                </a:cubicBezTo>
                <a:cubicBezTo>
                  <a:pt x="0" y="1641"/>
                  <a:pt x="1182" y="1719"/>
                  <a:pt x="2033" y="310"/>
                </a:cubicBezTo>
                <a:lnTo>
                  <a:pt x="1281" y="0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BC21A251-2D8A-4CA5-9443-44C1231EB869}"/>
              </a:ext>
            </a:extLst>
          </p:cNvPr>
          <p:cNvSpPr>
            <a:spLocks/>
          </p:cNvSpPr>
          <p:nvPr/>
        </p:nvSpPr>
        <p:spPr bwMode="auto">
          <a:xfrm>
            <a:off x="1294364" y="3935224"/>
            <a:ext cx="2220362" cy="1871272"/>
          </a:xfrm>
          <a:custGeom>
            <a:avLst/>
            <a:gdLst>
              <a:gd name="T0" fmla="*/ 1281 w 2033"/>
              <a:gd name="T1" fmla="*/ 1718 h 1718"/>
              <a:gd name="T2" fmla="*/ 0 w 2033"/>
              <a:gd name="T3" fmla="*/ 190 h 1718"/>
              <a:gd name="T4" fmla="*/ 0 w 2033"/>
              <a:gd name="T5" fmla="*/ 77 h 1718"/>
              <a:gd name="T6" fmla="*/ 2033 w 2033"/>
              <a:gd name="T7" fmla="*/ 1408 h 1718"/>
              <a:gd name="T8" fmla="*/ 1281 w 2033"/>
              <a:gd name="T9" fmla="*/ 1718 h 17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33" h="1718">
                <a:moveTo>
                  <a:pt x="1281" y="1718"/>
                </a:moveTo>
                <a:cubicBezTo>
                  <a:pt x="1281" y="1718"/>
                  <a:pt x="822" y="335"/>
                  <a:pt x="0" y="190"/>
                </a:cubicBezTo>
                <a:cubicBezTo>
                  <a:pt x="0" y="77"/>
                  <a:pt x="0" y="77"/>
                  <a:pt x="0" y="77"/>
                </a:cubicBezTo>
                <a:cubicBezTo>
                  <a:pt x="0" y="77"/>
                  <a:pt x="1182" y="0"/>
                  <a:pt x="2033" y="1408"/>
                </a:cubicBezTo>
                <a:lnTo>
                  <a:pt x="1281" y="1718"/>
                </a:lnTo>
                <a:close/>
              </a:path>
            </a:pathLst>
          </a:custGeom>
          <a:solidFill>
            <a:schemeClr val="accent5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0D73078-6033-49FF-AB64-27917F3D7798}"/>
              </a:ext>
            </a:extLst>
          </p:cNvPr>
          <p:cNvSpPr/>
          <p:nvPr/>
        </p:nvSpPr>
        <p:spPr>
          <a:xfrm>
            <a:off x="2601536" y="1230951"/>
            <a:ext cx="1005560" cy="100556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57150">
            <a:solidFill>
              <a:schemeClr val="bg1"/>
            </a:solidFill>
          </a:ln>
          <a:effectLst>
            <a:outerShdw blurRad="279400" dir="5400000" algn="t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C6FD269-B6A7-4413-A19E-282E5866CD44}"/>
              </a:ext>
            </a:extLst>
          </p:cNvPr>
          <p:cNvSpPr txBox="1"/>
          <p:nvPr/>
        </p:nvSpPr>
        <p:spPr>
          <a:xfrm>
            <a:off x="3841213" y="1152417"/>
            <a:ext cx="2678563" cy="707886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r>
              <a:rPr lang="en-IN" sz="2000" b="1" dirty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Object Model Annotations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379EAB-2F9D-4404-B51F-41979EA48742}"/>
              </a:ext>
            </a:extLst>
          </p:cNvPr>
          <p:cNvSpPr txBox="1"/>
          <p:nvPr/>
        </p:nvSpPr>
        <p:spPr>
          <a:xfrm>
            <a:off x="4890349" y="2291749"/>
            <a:ext cx="1992721" cy="707886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r>
              <a:rPr lang="en-IN" sz="2000" b="1" dirty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OData Annotations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CC4C257-091D-4248-A4A3-EE6F38F26134}"/>
              </a:ext>
            </a:extLst>
          </p:cNvPr>
          <p:cNvSpPr txBox="1"/>
          <p:nvPr/>
        </p:nvSpPr>
        <p:spPr>
          <a:xfrm>
            <a:off x="5886711" y="3472590"/>
            <a:ext cx="1638040" cy="707886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r>
              <a:rPr lang="en-IN" sz="2000" b="1" dirty="0">
                <a:solidFill>
                  <a:schemeClr val="accent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Analytical </a:t>
            </a:r>
          </a:p>
          <a:p>
            <a:r>
              <a:rPr lang="en-IN" sz="2000" b="1" dirty="0">
                <a:solidFill>
                  <a:schemeClr val="accent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Annotations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93B240F-3299-495C-9F77-38EB1097199E}"/>
              </a:ext>
            </a:extLst>
          </p:cNvPr>
          <p:cNvSpPr txBox="1"/>
          <p:nvPr/>
        </p:nvSpPr>
        <p:spPr>
          <a:xfrm>
            <a:off x="4821898" y="4860242"/>
            <a:ext cx="2184439" cy="707886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r>
              <a:rPr lang="en-IN" sz="2000" b="1" dirty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End User Annotations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E1393B5-D7F4-4549-B678-CBEDF5BDB5AE}"/>
              </a:ext>
            </a:extLst>
          </p:cNvPr>
          <p:cNvSpPr txBox="1"/>
          <p:nvPr/>
        </p:nvSpPr>
        <p:spPr>
          <a:xfrm>
            <a:off x="3678897" y="5776962"/>
            <a:ext cx="1710689" cy="707886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r>
              <a:rPr lang="en-IN" sz="2000" b="1" dirty="0">
                <a:solidFill>
                  <a:schemeClr val="accent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UI Annotations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AFD5E5B-A243-438F-92C3-1B39A3FBF460}"/>
              </a:ext>
            </a:extLst>
          </p:cNvPr>
          <p:cNvGrpSpPr/>
          <p:nvPr/>
        </p:nvGrpSpPr>
        <p:grpSpPr>
          <a:xfrm>
            <a:off x="340048" y="3008381"/>
            <a:ext cx="1467700" cy="1467701"/>
            <a:chOff x="1280940" y="3114397"/>
            <a:chExt cx="1467700" cy="1467701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8B39ED7A-E4DB-4A78-A74A-961C862BCEC2}"/>
                </a:ext>
              </a:extLst>
            </p:cNvPr>
            <p:cNvSpPr/>
            <p:nvPr/>
          </p:nvSpPr>
          <p:spPr>
            <a:xfrm>
              <a:off x="1280940" y="3114397"/>
              <a:ext cx="1467700" cy="1467701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57150">
              <a:solidFill>
                <a:schemeClr val="bg1"/>
              </a:solidFill>
            </a:ln>
            <a:effectLst>
              <a:outerShdw blurRad="279400" dir="5400000" algn="t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835CB46E-615D-4007-ADA6-0DB06C1DEA5E}"/>
                </a:ext>
              </a:extLst>
            </p:cNvPr>
            <p:cNvSpPr/>
            <p:nvPr/>
          </p:nvSpPr>
          <p:spPr>
            <a:xfrm>
              <a:off x="1608006" y="3209904"/>
              <a:ext cx="789775" cy="641122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alpha val="40000"/>
                  </a:schemeClr>
                </a:gs>
                <a:gs pos="90000">
                  <a:schemeClr val="bg1">
                    <a:lumMod val="85000"/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sp>
        <p:nvSpPr>
          <p:cNvPr id="24" name="Oval 23">
            <a:extLst>
              <a:ext uri="{FF2B5EF4-FFF2-40B4-BE49-F238E27FC236}">
                <a16:creationId xmlns:a16="http://schemas.microsoft.com/office/drawing/2014/main" id="{3C95160E-1E14-4AFF-ADA3-64211D620E46}"/>
              </a:ext>
            </a:extLst>
          </p:cNvPr>
          <p:cNvSpPr/>
          <p:nvPr/>
        </p:nvSpPr>
        <p:spPr>
          <a:xfrm>
            <a:off x="2793557" y="1323672"/>
            <a:ext cx="608558" cy="494014"/>
          </a:xfrm>
          <a:prstGeom prst="ellipse">
            <a:avLst/>
          </a:prstGeom>
          <a:gradFill flip="none" rotWithShape="1">
            <a:gsLst>
              <a:gs pos="0">
                <a:schemeClr val="bg1">
                  <a:alpha val="40000"/>
                </a:schemeClr>
              </a:gs>
              <a:gs pos="90000">
                <a:schemeClr val="bg1">
                  <a:lumMod val="85000"/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D2CB601-9E46-4E8B-89DB-9BD1CDB98F31}"/>
              </a:ext>
            </a:extLst>
          </p:cNvPr>
          <p:cNvGrpSpPr/>
          <p:nvPr/>
        </p:nvGrpSpPr>
        <p:grpSpPr>
          <a:xfrm>
            <a:off x="3678897" y="2175850"/>
            <a:ext cx="1005560" cy="1005560"/>
            <a:chOff x="4619789" y="2281866"/>
            <a:chExt cx="1005560" cy="1005560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FAA270C9-E214-409C-A2A9-AA9EF25B0465}"/>
                </a:ext>
              </a:extLst>
            </p:cNvPr>
            <p:cNvSpPr/>
            <p:nvPr/>
          </p:nvSpPr>
          <p:spPr>
            <a:xfrm>
              <a:off x="4619789" y="2281866"/>
              <a:ext cx="1005560" cy="100556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57150">
              <a:solidFill>
                <a:schemeClr val="bg1"/>
              </a:solidFill>
            </a:ln>
            <a:effectLst>
              <a:outerShdw blurRad="279400" dir="5400000" algn="t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1FF03B66-5968-4CDB-A141-50CA5D51E36C}"/>
                </a:ext>
              </a:extLst>
            </p:cNvPr>
            <p:cNvSpPr/>
            <p:nvPr/>
          </p:nvSpPr>
          <p:spPr>
            <a:xfrm>
              <a:off x="4821378" y="2378594"/>
              <a:ext cx="608558" cy="494014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alpha val="40000"/>
                  </a:schemeClr>
                </a:gs>
                <a:gs pos="90000">
                  <a:schemeClr val="bg1">
                    <a:lumMod val="85000"/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D6D03B98-8CC8-4CCA-9948-D85451470C43}"/>
              </a:ext>
            </a:extLst>
          </p:cNvPr>
          <p:cNvGrpSpPr/>
          <p:nvPr/>
        </p:nvGrpSpPr>
        <p:grpSpPr>
          <a:xfrm>
            <a:off x="4694443" y="3239452"/>
            <a:ext cx="1005560" cy="1005560"/>
            <a:chOff x="5635335" y="3345468"/>
            <a:chExt cx="1005560" cy="1005560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5FCA97DA-1722-4361-8EF8-A69B0C969E86}"/>
                </a:ext>
              </a:extLst>
            </p:cNvPr>
            <p:cNvSpPr/>
            <p:nvPr/>
          </p:nvSpPr>
          <p:spPr>
            <a:xfrm>
              <a:off x="5635335" y="3345468"/>
              <a:ext cx="1005560" cy="1005560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ln w="57150">
              <a:solidFill>
                <a:schemeClr val="bg1"/>
              </a:solidFill>
            </a:ln>
            <a:effectLst>
              <a:outerShdw blurRad="279400" dir="5400000" algn="t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A97E8BF4-2905-4A12-A1BF-7DEE7014577C}"/>
                </a:ext>
              </a:extLst>
            </p:cNvPr>
            <p:cNvSpPr/>
            <p:nvPr/>
          </p:nvSpPr>
          <p:spPr>
            <a:xfrm>
              <a:off x="5822042" y="3439643"/>
              <a:ext cx="608558" cy="494014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alpha val="40000"/>
                  </a:schemeClr>
                </a:gs>
                <a:gs pos="90000">
                  <a:schemeClr val="bg1">
                    <a:lumMod val="85000"/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F186534B-B428-431C-A9FB-C264BA869047}"/>
              </a:ext>
            </a:extLst>
          </p:cNvPr>
          <p:cNvGrpSpPr/>
          <p:nvPr/>
        </p:nvGrpSpPr>
        <p:grpSpPr>
          <a:xfrm>
            <a:off x="3678897" y="4277586"/>
            <a:ext cx="1005560" cy="1005560"/>
            <a:chOff x="4619789" y="4383602"/>
            <a:chExt cx="1005560" cy="1005560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9B0B220A-43D3-4F05-8A5B-153609A7CDC3}"/>
                </a:ext>
              </a:extLst>
            </p:cNvPr>
            <p:cNvSpPr/>
            <p:nvPr/>
          </p:nvSpPr>
          <p:spPr>
            <a:xfrm>
              <a:off x="4619789" y="4383602"/>
              <a:ext cx="1005560" cy="100556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57150">
              <a:solidFill>
                <a:schemeClr val="bg1"/>
              </a:solidFill>
            </a:ln>
            <a:effectLst>
              <a:outerShdw blurRad="279400" dir="5400000" algn="t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0B9086A6-D349-46C0-B3EC-BA1F04B55FD1}"/>
                </a:ext>
              </a:extLst>
            </p:cNvPr>
            <p:cNvSpPr/>
            <p:nvPr/>
          </p:nvSpPr>
          <p:spPr>
            <a:xfrm>
              <a:off x="4821378" y="4483439"/>
              <a:ext cx="608558" cy="494014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alpha val="40000"/>
                  </a:schemeClr>
                </a:gs>
                <a:gs pos="90000">
                  <a:schemeClr val="bg1">
                    <a:lumMod val="85000"/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D2E73EC-679B-450C-8203-787575D734D8}"/>
              </a:ext>
            </a:extLst>
          </p:cNvPr>
          <p:cNvGrpSpPr/>
          <p:nvPr/>
        </p:nvGrpSpPr>
        <p:grpSpPr>
          <a:xfrm>
            <a:off x="2601536" y="5125345"/>
            <a:ext cx="1005560" cy="1005560"/>
            <a:chOff x="3542428" y="5231361"/>
            <a:chExt cx="1005560" cy="1005560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14AE5286-742B-4620-8621-801B34F5CAF1}"/>
                </a:ext>
              </a:extLst>
            </p:cNvPr>
            <p:cNvSpPr/>
            <p:nvPr/>
          </p:nvSpPr>
          <p:spPr>
            <a:xfrm>
              <a:off x="3542428" y="5231361"/>
              <a:ext cx="1005560" cy="100556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57150">
              <a:solidFill>
                <a:schemeClr val="bg1"/>
              </a:solidFill>
            </a:ln>
            <a:effectLst>
              <a:outerShdw blurRad="279400" dir="5400000" algn="t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BB2C2E91-1183-4751-943A-DD0E6471F163}"/>
                </a:ext>
              </a:extLst>
            </p:cNvPr>
            <p:cNvSpPr/>
            <p:nvPr/>
          </p:nvSpPr>
          <p:spPr>
            <a:xfrm>
              <a:off x="3751702" y="5320201"/>
              <a:ext cx="608558" cy="494014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alpha val="40000"/>
                  </a:schemeClr>
                </a:gs>
                <a:gs pos="90000">
                  <a:schemeClr val="bg1">
                    <a:lumMod val="85000"/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56548C1E-7FC8-435B-AE44-5E02CF9D9108}"/>
              </a:ext>
            </a:extLst>
          </p:cNvPr>
          <p:cNvGrpSpPr/>
          <p:nvPr/>
        </p:nvGrpSpPr>
        <p:grpSpPr>
          <a:xfrm>
            <a:off x="751888" y="3497194"/>
            <a:ext cx="644020" cy="490074"/>
            <a:chOff x="1651000" y="3603625"/>
            <a:chExt cx="723901" cy="550863"/>
          </a:xfrm>
          <a:solidFill>
            <a:schemeClr val="bg1">
              <a:lumMod val="75000"/>
            </a:schemeClr>
          </a:solidFill>
        </p:grpSpPr>
        <p:sp>
          <p:nvSpPr>
            <p:cNvPr id="38" name="Freeform 15">
              <a:extLst>
                <a:ext uri="{FF2B5EF4-FFF2-40B4-BE49-F238E27FC236}">
                  <a16:creationId xmlns:a16="http://schemas.microsoft.com/office/drawing/2014/main" id="{9218CBCB-8E74-4D46-ADB3-32E1D5CD626C}"/>
                </a:ext>
              </a:extLst>
            </p:cNvPr>
            <p:cNvSpPr>
              <a:spLocks/>
            </p:cNvSpPr>
            <p:nvPr/>
          </p:nvSpPr>
          <p:spPr bwMode="auto">
            <a:xfrm>
              <a:off x="1651000" y="3676650"/>
              <a:ext cx="303213" cy="477838"/>
            </a:xfrm>
            <a:custGeom>
              <a:avLst/>
              <a:gdLst>
                <a:gd name="T0" fmla="*/ 1411 w 2250"/>
                <a:gd name="T1" fmla="*/ 2772 h 3570"/>
                <a:gd name="T2" fmla="*/ 1872 w 2250"/>
                <a:gd name="T3" fmla="*/ 2520 h 3570"/>
                <a:gd name="T4" fmla="*/ 1877 w 2250"/>
                <a:gd name="T5" fmla="*/ 2518 h 3570"/>
                <a:gd name="T6" fmla="*/ 2103 w 2250"/>
                <a:gd name="T7" fmla="*/ 2394 h 3570"/>
                <a:gd name="T8" fmla="*/ 2250 w 2250"/>
                <a:gd name="T9" fmla="*/ 2146 h 3570"/>
                <a:gd name="T10" fmla="*/ 2250 w 2250"/>
                <a:gd name="T11" fmla="*/ 1863 h 3570"/>
                <a:gd name="T12" fmla="*/ 2088 w 2250"/>
                <a:gd name="T13" fmla="*/ 1605 h 3570"/>
                <a:gd name="T14" fmla="*/ 2088 w 2250"/>
                <a:gd name="T15" fmla="*/ 1605 h 3570"/>
                <a:gd name="T16" fmla="*/ 2088 w 2250"/>
                <a:gd name="T17" fmla="*/ 1605 h 3570"/>
                <a:gd name="T18" fmla="*/ 2057 w 2250"/>
                <a:gd name="T19" fmla="*/ 1539 h 3570"/>
                <a:gd name="T20" fmla="*/ 2053 w 2250"/>
                <a:gd name="T21" fmla="*/ 1530 h 3570"/>
                <a:gd name="T22" fmla="*/ 2023 w 2250"/>
                <a:gd name="T23" fmla="*/ 1456 h 3570"/>
                <a:gd name="T24" fmla="*/ 2021 w 2250"/>
                <a:gd name="T25" fmla="*/ 1451 h 3570"/>
                <a:gd name="T26" fmla="*/ 1997 w 2250"/>
                <a:gd name="T27" fmla="*/ 1382 h 3570"/>
                <a:gd name="T28" fmla="*/ 1991 w 2250"/>
                <a:gd name="T29" fmla="*/ 1362 h 3570"/>
                <a:gd name="T30" fmla="*/ 1970 w 2250"/>
                <a:gd name="T31" fmla="*/ 1282 h 3570"/>
                <a:gd name="T32" fmla="*/ 1863 w 2250"/>
                <a:gd name="T33" fmla="*/ 1087 h 3570"/>
                <a:gd name="T34" fmla="*/ 1863 w 2250"/>
                <a:gd name="T35" fmla="*/ 776 h 3570"/>
                <a:gd name="T36" fmla="*/ 1940 w 2250"/>
                <a:gd name="T37" fmla="*/ 604 h 3570"/>
                <a:gd name="T38" fmla="*/ 1940 w 2250"/>
                <a:gd name="T39" fmla="*/ 166 h 3570"/>
                <a:gd name="T40" fmla="*/ 1397 w 2250"/>
                <a:gd name="T41" fmla="*/ 0 h 3570"/>
                <a:gd name="T42" fmla="*/ 621 w 2250"/>
                <a:gd name="T43" fmla="*/ 621 h 3570"/>
                <a:gd name="T44" fmla="*/ 621 w 2250"/>
                <a:gd name="T45" fmla="*/ 1009 h 3570"/>
                <a:gd name="T46" fmla="*/ 543 w 2250"/>
                <a:gd name="T47" fmla="*/ 1157 h 3570"/>
                <a:gd name="T48" fmla="*/ 543 w 2250"/>
                <a:gd name="T49" fmla="*/ 1425 h 3570"/>
                <a:gd name="T50" fmla="*/ 636 w 2250"/>
                <a:gd name="T51" fmla="*/ 1594 h 3570"/>
                <a:gd name="T52" fmla="*/ 928 w 2250"/>
                <a:gd name="T53" fmla="*/ 2096 h 3570"/>
                <a:gd name="T54" fmla="*/ 928 w 2250"/>
                <a:gd name="T55" fmla="*/ 2340 h 3570"/>
                <a:gd name="T56" fmla="*/ 801 w 2250"/>
                <a:gd name="T57" fmla="*/ 2555 h 3570"/>
                <a:gd name="T58" fmla="*/ 280 w 2250"/>
                <a:gd name="T59" fmla="*/ 2881 h 3570"/>
                <a:gd name="T60" fmla="*/ 0 w 2250"/>
                <a:gd name="T61" fmla="*/ 3353 h 3570"/>
                <a:gd name="T62" fmla="*/ 0 w 2250"/>
                <a:gd name="T63" fmla="*/ 3570 h 3570"/>
                <a:gd name="T64" fmla="*/ 1087 w 2250"/>
                <a:gd name="T65" fmla="*/ 3570 h 3570"/>
                <a:gd name="T66" fmla="*/ 1087 w 2250"/>
                <a:gd name="T67" fmla="*/ 3318 h 3570"/>
                <a:gd name="T68" fmla="*/ 1411 w 2250"/>
                <a:gd name="T69" fmla="*/ 2772 h 35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250" h="3570">
                  <a:moveTo>
                    <a:pt x="1411" y="2772"/>
                  </a:moveTo>
                  <a:cubicBezTo>
                    <a:pt x="1872" y="2520"/>
                    <a:pt x="1872" y="2520"/>
                    <a:pt x="1872" y="2520"/>
                  </a:cubicBezTo>
                  <a:cubicBezTo>
                    <a:pt x="1870" y="2518"/>
                    <a:pt x="1872" y="2517"/>
                    <a:pt x="1877" y="2518"/>
                  </a:cubicBezTo>
                  <a:cubicBezTo>
                    <a:pt x="2103" y="2394"/>
                    <a:pt x="2103" y="2394"/>
                    <a:pt x="2103" y="2394"/>
                  </a:cubicBezTo>
                  <a:cubicBezTo>
                    <a:pt x="2194" y="2345"/>
                    <a:pt x="2250" y="2250"/>
                    <a:pt x="2250" y="2146"/>
                  </a:cubicBezTo>
                  <a:cubicBezTo>
                    <a:pt x="2250" y="1863"/>
                    <a:pt x="2250" y="1863"/>
                    <a:pt x="2250" y="1863"/>
                  </a:cubicBezTo>
                  <a:cubicBezTo>
                    <a:pt x="2250" y="1863"/>
                    <a:pt x="2168" y="1764"/>
                    <a:pt x="2088" y="1605"/>
                  </a:cubicBezTo>
                  <a:cubicBezTo>
                    <a:pt x="2088" y="1605"/>
                    <a:pt x="2088" y="1605"/>
                    <a:pt x="2088" y="1605"/>
                  </a:cubicBezTo>
                  <a:cubicBezTo>
                    <a:pt x="2088" y="1605"/>
                    <a:pt x="2088" y="1605"/>
                    <a:pt x="2088" y="1605"/>
                  </a:cubicBezTo>
                  <a:cubicBezTo>
                    <a:pt x="2078" y="1584"/>
                    <a:pt x="2067" y="1562"/>
                    <a:pt x="2057" y="1539"/>
                  </a:cubicBezTo>
                  <a:cubicBezTo>
                    <a:pt x="2056" y="1536"/>
                    <a:pt x="2054" y="1533"/>
                    <a:pt x="2053" y="1530"/>
                  </a:cubicBezTo>
                  <a:cubicBezTo>
                    <a:pt x="2043" y="1506"/>
                    <a:pt x="2033" y="1482"/>
                    <a:pt x="2023" y="1456"/>
                  </a:cubicBezTo>
                  <a:cubicBezTo>
                    <a:pt x="2022" y="1455"/>
                    <a:pt x="2022" y="1453"/>
                    <a:pt x="2021" y="1451"/>
                  </a:cubicBezTo>
                  <a:cubicBezTo>
                    <a:pt x="2013" y="1429"/>
                    <a:pt x="2005" y="1406"/>
                    <a:pt x="1997" y="1382"/>
                  </a:cubicBezTo>
                  <a:cubicBezTo>
                    <a:pt x="1995" y="1375"/>
                    <a:pt x="1993" y="1369"/>
                    <a:pt x="1991" y="1362"/>
                  </a:cubicBezTo>
                  <a:cubicBezTo>
                    <a:pt x="1984" y="1336"/>
                    <a:pt x="1976" y="1309"/>
                    <a:pt x="1970" y="1282"/>
                  </a:cubicBezTo>
                  <a:cubicBezTo>
                    <a:pt x="1906" y="1240"/>
                    <a:pt x="1863" y="1168"/>
                    <a:pt x="1863" y="1087"/>
                  </a:cubicBezTo>
                  <a:cubicBezTo>
                    <a:pt x="1863" y="776"/>
                    <a:pt x="1863" y="776"/>
                    <a:pt x="1863" y="776"/>
                  </a:cubicBezTo>
                  <a:cubicBezTo>
                    <a:pt x="1863" y="708"/>
                    <a:pt x="1893" y="647"/>
                    <a:pt x="1940" y="604"/>
                  </a:cubicBezTo>
                  <a:cubicBezTo>
                    <a:pt x="1940" y="166"/>
                    <a:pt x="1940" y="166"/>
                    <a:pt x="1940" y="166"/>
                  </a:cubicBezTo>
                  <a:cubicBezTo>
                    <a:pt x="1830" y="81"/>
                    <a:pt x="1661" y="0"/>
                    <a:pt x="1397" y="0"/>
                  </a:cubicBezTo>
                  <a:cubicBezTo>
                    <a:pt x="655" y="0"/>
                    <a:pt x="621" y="621"/>
                    <a:pt x="621" y="621"/>
                  </a:cubicBezTo>
                  <a:cubicBezTo>
                    <a:pt x="621" y="1009"/>
                    <a:pt x="621" y="1009"/>
                    <a:pt x="621" y="1009"/>
                  </a:cubicBezTo>
                  <a:cubicBezTo>
                    <a:pt x="580" y="1046"/>
                    <a:pt x="543" y="1098"/>
                    <a:pt x="543" y="1157"/>
                  </a:cubicBezTo>
                  <a:cubicBezTo>
                    <a:pt x="543" y="1425"/>
                    <a:pt x="543" y="1425"/>
                    <a:pt x="543" y="1425"/>
                  </a:cubicBezTo>
                  <a:cubicBezTo>
                    <a:pt x="543" y="1496"/>
                    <a:pt x="581" y="1558"/>
                    <a:pt x="636" y="1594"/>
                  </a:cubicBezTo>
                  <a:cubicBezTo>
                    <a:pt x="703" y="1886"/>
                    <a:pt x="928" y="2096"/>
                    <a:pt x="928" y="2096"/>
                  </a:cubicBezTo>
                  <a:cubicBezTo>
                    <a:pt x="928" y="2340"/>
                    <a:pt x="928" y="2340"/>
                    <a:pt x="928" y="2340"/>
                  </a:cubicBezTo>
                  <a:cubicBezTo>
                    <a:pt x="928" y="2430"/>
                    <a:pt x="879" y="2512"/>
                    <a:pt x="801" y="2555"/>
                  </a:cubicBezTo>
                  <a:cubicBezTo>
                    <a:pt x="280" y="2881"/>
                    <a:pt x="280" y="2881"/>
                    <a:pt x="280" y="2881"/>
                  </a:cubicBezTo>
                  <a:cubicBezTo>
                    <a:pt x="108" y="2975"/>
                    <a:pt x="0" y="3156"/>
                    <a:pt x="0" y="3353"/>
                  </a:cubicBezTo>
                  <a:cubicBezTo>
                    <a:pt x="0" y="3570"/>
                    <a:pt x="0" y="3570"/>
                    <a:pt x="0" y="3570"/>
                  </a:cubicBezTo>
                  <a:cubicBezTo>
                    <a:pt x="1087" y="3570"/>
                    <a:pt x="1087" y="3570"/>
                    <a:pt x="1087" y="3570"/>
                  </a:cubicBezTo>
                  <a:cubicBezTo>
                    <a:pt x="1087" y="3318"/>
                    <a:pt x="1087" y="3318"/>
                    <a:pt x="1087" y="3318"/>
                  </a:cubicBezTo>
                  <a:cubicBezTo>
                    <a:pt x="1087" y="3091"/>
                    <a:pt x="1211" y="2881"/>
                    <a:pt x="1411" y="27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39" name="Freeform 16">
              <a:extLst>
                <a:ext uri="{FF2B5EF4-FFF2-40B4-BE49-F238E27FC236}">
                  <a16:creationId xmlns:a16="http://schemas.microsoft.com/office/drawing/2014/main" id="{F264F714-E532-4ABA-B5A5-EED640D0A56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71688" y="3676650"/>
              <a:ext cx="303213" cy="477838"/>
            </a:xfrm>
            <a:custGeom>
              <a:avLst/>
              <a:gdLst>
                <a:gd name="T0" fmla="*/ 1164 w 2250"/>
                <a:gd name="T1" fmla="*/ 3318 h 3570"/>
                <a:gd name="T2" fmla="*/ 1164 w 2250"/>
                <a:gd name="T3" fmla="*/ 3570 h 3570"/>
                <a:gd name="T4" fmla="*/ 2250 w 2250"/>
                <a:gd name="T5" fmla="*/ 3570 h 3570"/>
                <a:gd name="T6" fmla="*/ 2250 w 2250"/>
                <a:gd name="T7" fmla="*/ 3353 h 3570"/>
                <a:gd name="T8" fmla="*/ 1970 w 2250"/>
                <a:gd name="T9" fmla="*/ 2881 h 3570"/>
                <a:gd name="T10" fmla="*/ 1450 w 2250"/>
                <a:gd name="T11" fmla="*/ 2555 h 3570"/>
                <a:gd name="T12" fmla="*/ 1322 w 2250"/>
                <a:gd name="T13" fmla="*/ 2340 h 3570"/>
                <a:gd name="T14" fmla="*/ 1322 w 2250"/>
                <a:gd name="T15" fmla="*/ 2096 h 3570"/>
                <a:gd name="T16" fmla="*/ 1614 w 2250"/>
                <a:gd name="T17" fmla="*/ 1594 h 3570"/>
                <a:gd name="T18" fmla="*/ 1707 w 2250"/>
                <a:gd name="T19" fmla="*/ 1425 h 3570"/>
                <a:gd name="T20" fmla="*/ 1707 w 2250"/>
                <a:gd name="T21" fmla="*/ 1157 h 3570"/>
                <a:gd name="T22" fmla="*/ 1629 w 2250"/>
                <a:gd name="T23" fmla="*/ 1009 h 3570"/>
                <a:gd name="T24" fmla="*/ 1629 w 2250"/>
                <a:gd name="T25" fmla="*/ 621 h 3570"/>
                <a:gd name="T26" fmla="*/ 853 w 2250"/>
                <a:gd name="T27" fmla="*/ 0 h 3570"/>
                <a:gd name="T28" fmla="*/ 310 w 2250"/>
                <a:gd name="T29" fmla="*/ 166 h 3570"/>
                <a:gd name="T30" fmla="*/ 310 w 2250"/>
                <a:gd name="T31" fmla="*/ 604 h 3570"/>
                <a:gd name="T32" fmla="*/ 388 w 2250"/>
                <a:gd name="T33" fmla="*/ 776 h 3570"/>
                <a:gd name="T34" fmla="*/ 388 w 2250"/>
                <a:gd name="T35" fmla="*/ 1087 h 3570"/>
                <a:gd name="T36" fmla="*/ 280 w 2250"/>
                <a:gd name="T37" fmla="*/ 1282 h 3570"/>
                <a:gd name="T38" fmla="*/ 259 w 2250"/>
                <a:gd name="T39" fmla="*/ 1362 h 3570"/>
                <a:gd name="T40" fmla="*/ 253 w 2250"/>
                <a:gd name="T41" fmla="*/ 1382 h 3570"/>
                <a:gd name="T42" fmla="*/ 229 w 2250"/>
                <a:gd name="T43" fmla="*/ 1451 h 3570"/>
                <a:gd name="T44" fmla="*/ 227 w 2250"/>
                <a:gd name="T45" fmla="*/ 1456 h 3570"/>
                <a:gd name="T46" fmla="*/ 197 w 2250"/>
                <a:gd name="T47" fmla="*/ 1530 h 3570"/>
                <a:gd name="T48" fmla="*/ 193 w 2250"/>
                <a:gd name="T49" fmla="*/ 1539 h 3570"/>
                <a:gd name="T50" fmla="*/ 162 w 2250"/>
                <a:gd name="T51" fmla="*/ 1605 h 3570"/>
                <a:gd name="T52" fmla="*/ 162 w 2250"/>
                <a:gd name="T53" fmla="*/ 1605 h 3570"/>
                <a:gd name="T54" fmla="*/ 162 w 2250"/>
                <a:gd name="T55" fmla="*/ 1605 h 3570"/>
                <a:gd name="T56" fmla="*/ 0 w 2250"/>
                <a:gd name="T57" fmla="*/ 1863 h 3570"/>
                <a:gd name="T58" fmla="*/ 0 w 2250"/>
                <a:gd name="T59" fmla="*/ 2146 h 3570"/>
                <a:gd name="T60" fmla="*/ 147 w 2250"/>
                <a:gd name="T61" fmla="*/ 2394 h 3570"/>
                <a:gd name="T62" fmla="*/ 373 w 2250"/>
                <a:gd name="T63" fmla="*/ 2518 h 3570"/>
                <a:gd name="T64" fmla="*/ 378 w 2250"/>
                <a:gd name="T65" fmla="*/ 2520 h 3570"/>
                <a:gd name="T66" fmla="*/ 839 w 2250"/>
                <a:gd name="T67" fmla="*/ 2772 h 3570"/>
                <a:gd name="T68" fmla="*/ 1164 w 2250"/>
                <a:gd name="T69" fmla="*/ 3318 h 35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250" h="3570">
                  <a:moveTo>
                    <a:pt x="1164" y="3318"/>
                  </a:moveTo>
                  <a:cubicBezTo>
                    <a:pt x="1164" y="3570"/>
                    <a:pt x="1164" y="3570"/>
                    <a:pt x="1164" y="3570"/>
                  </a:cubicBezTo>
                  <a:cubicBezTo>
                    <a:pt x="2250" y="3570"/>
                    <a:pt x="2250" y="3570"/>
                    <a:pt x="2250" y="3570"/>
                  </a:cubicBezTo>
                  <a:cubicBezTo>
                    <a:pt x="2250" y="3353"/>
                    <a:pt x="2250" y="3353"/>
                    <a:pt x="2250" y="3353"/>
                  </a:cubicBezTo>
                  <a:cubicBezTo>
                    <a:pt x="2250" y="3156"/>
                    <a:pt x="2142" y="2975"/>
                    <a:pt x="1970" y="2881"/>
                  </a:cubicBezTo>
                  <a:cubicBezTo>
                    <a:pt x="1450" y="2555"/>
                    <a:pt x="1450" y="2555"/>
                    <a:pt x="1450" y="2555"/>
                  </a:cubicBezTo>
                  <a:cubicBezTo>
                    <a:pt x="1371" y="2512"/>
                    <a:pt x="1322" y="2430"/>
                    <a:pt x="1322" y="2340"/>
                  </a:cubicBezTo>
                  <a:cubicBezTo>
                    <a:pt x="1322" y="2096"/>
                    <a:pt x="1322" y="2096"/>
                    <a:pt x="1322" y="2096"/>
                  </a:cubicBezTo>
                  <a:cubicBezTo>
                    <a:pt x="1322" y="2096"/>
                    <a:pt x="1547" y="1886"/>
                    <a:pt x="1614" y="1594"/>
                  </a:cubicBezTo>
                  <a:cubicBezTo>
                    <a:pt x="1670" y="1558"/>
                    <a:pt x="1707" y="1496"/>
                    <a:pt x="1707" y="1425"/>
                  </a:cubicBezTo>
                  <a:cubicBezTo>
                    <a:pt x="1707" y="1157"/>
                    <a:pt x="1707" y="1157"/>
                    <a:pt x="1707" y="1157"/>
                  </a:cubicBezTo>
                  <a:cubicBezTo>
                    <a:pt x="1707" y="1098"/>
                    <a:pt x="1670" y="1046"/>
                    <a:pt x="1629" y="1009"/>
                  </a:cubicBezTo>
                  <a:cubicBezTo>
                    <a:pt x="1629" y="621"/>
                    <a:pt x="1629" y="621"/>
                    <a:pt x="1629" y="621"/>
                  </a:cubicBezTo>
                  <a:cubicBezTo>
                    <a:pt x="1629" y="621"/>
                    <a:pt x="1595" y="0"/>
                    <a:pt x="853" y="0"/>
                  </a:cubicBezTo>
                  <a:cubicBezTo>
                    <a:pt x="590" y="0"/>
                    <a:pt x="420" y="81"/>
                    <a:pt x="310" y="166"/>
                  </a:cubicBezTo>
                  <a:cubicBezTo>
                    <a:pt x="310" y="604"/>
                    <a:pt x="310" y="604"/>
                    <a:pt x="310" y="604"/>
                  </a:cubicBezTo>
                  <a:cubicBezTo>
                    <a:pt x="357" y="647"/>
                    <a:pt x="388" y="708"/>
                    <a:pt x="388" y="776"/>
                  </a:cubicBezTo>
                  <a:cubicBezTo>
                    <a:pt x="388" y="1087"/>
                    <a:pt x="388" y="1087"/>
                    <a:pt x="388" y="1087"/>
                  </a:cubicBezTo>
                  <a:cubicBezTo>
                    <a:pt x="388" y="1168"/>
                    <a:pt x="345" y="1240"/>
                    <a:pt x="280" y="1282"/>
                  </a:cubicBezTo>
                  <a:cubicBezTo>
                    <a:pt x="274" y="1309"/>
                    <a:pt x="267" y="1336"/>
                    <a:pt x="259" y="1362"/>
                  </a:cubicBezTo>
                  <a:cubicBezTo>
                    <a:pt x="257" y="1369"/>
                    <a:pt x="255" y="1375"/>
                    <a:pt x="253" y="1382"/>
                  </a:cubicBezTo>
                  <a:cubicBezTo>
                    <a:pt x="245" y="1406"/>
                    <a:pt x="237" y="1429"/>
                    <a:pt x="229" y="1451"/>
                  </a:cubicBezTo>
                  <a:cubicBezTo>
                    <a:pt x="228" y="1453"/>
                    <a:pt x="228" y="1455"/>
                    <a:pt x="227" y="1456"/>
                  </a:cubicBezTo>
                  <a:cubicBezTo>
                    <a:pt x="218" y="1482"/>
                    <a:pt x="208" y="1506"/>
                    <a:pt x="197" y="1530"/>
                  </a:cubicBezTo>
                  <a:cubicBezTo>
                    <a:pt x="196" y="1533"/>
                    <a:pt x="194" y="1536"/>
                    <a:pt x="193" y="1539"/>
                  </a:cubicBezTo>
                  <a:cubicBezTo>
                    <a:pt x="183" y="1562"/>
                    <a:pt x="173" y="1584"/>
                    <a:pt x="162" y="1605"/>
                  </a:cubicBezTo>
                  <a:cubicBezTo>
                    <a:pt x="162" y="1605"/>
                    <a:pt x="162" y="1605"/>
                    <a:pt x="162" y="1605"/>
                  </a:cubicBezTo>
                  <a:cubicBezTo>
                    <a:pt x="162" y="1605"/>
                    <a:pt x="162" y="1605"/>
                    <a:pt x="162" y="1605"/>
                  </a:cubicBezTo>
                  <a:cubicBezTo>
                    <a:pt x="82" y="1764"/>
                    <a:pt x="0" y="1863"/>
                    <a:pt x="0" y="1863"/>
                  </a:cubicBezTo>
                  <a:cubicBezTo>
                    <a:pt x="0" y="2146"/>
                    <a:pt x="0" y="2146"/>
                    <a:pt x="0" y="2146"/>
                  </a:cubicBezTo>
                  <a:cubicBezTo>
                    <a:pt x="0" y="2250"/>
                    <a:pt x="56" y="2345"/>
                    <a:pt x="147" y="2394"/>
                  </a:cubicBezTo>
                  <a:cubicBezTo>
                    <a:pt x="373" y="2518"/>
                    <a:pt x="373" y="2518"/>
                    <a:pt x="373" y="2518"/>
                  </a:cubicBezTo>
                  <a:cubicBezTo>
                    <a:pt x="378" y="2517"/>
                    <a:pt x="381" y="2518"/>
                    <a:pt x="378" y="2520"/>
                  </a:cubicBezTo>
                  <a:cubicBezTo>
                    <a:pt x="839" y="2772"/>
                    <a:pt x="839" y="2772"/>
                    <a:pt x="839" y="2772"/>
                  </a:cubicBezTo>
                  <a:cubicBezTo>
                    <a:pt x="1039" y="2881"/>
                    <a:pt x="1164" y="3091"/>
                    <a:pt x="1164" y="33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40" name="Freeform 17">
              <a:extLst>
                <a:ext uri="{FF2B5EF4-FFF2-40B4-BE49-F238E27FC236}">
                  <a16:creationId xmlns:a16="http://schemas.microsoft.com/office/drawing/2014/main" id="{EC0F32B0-5C68-40A7-8139-05CC022348A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82763" y="3603625"/>
              <a:ext cx="460375" cy="550863"/>
            </a:xfrm>
            <a:custGeom>
              <a:avLst/>
              <a:gdLst>
                <a:gd name="T0" fmla="*/ 3070 w 3414"/>
                <a:gd name="T1" fmla="*/ 3320 h 4113"/>
                <a:gd name="T2" fmla="*/ 2329 w 3414"/>
                <a:gd name="T3" fmla="*/ 2949 h 4113"/>
                <a:gd name="T4" fmla="*/ 2173 w 3414"/>
                <a:gd name="T5" fmla="*/ 2696 h 4113"/>
                <a:gd name="T6" fmla="*/ 2173 w 3414"/>
                <a:gd name="T7" fmla="*/ 2406 h 4113"/>
                <a:gd name="T8" fmla="*/ 2243 w 3414"/>
                <a:gd name="T9" fmla="*/ 2315 h 4113"/>
                <a:gd name="T10" fmla="*/ 2473 w 3414"/>
                <a:gd name="T11" fmla="*/ 1851 h 4113"/>
                <a:gd name="T12" fmla="*/ 2638 w 3414"/>
                <a:gd name="T13" fmla="*/ 1630 h 4113"/>
                <a:gd name="T14" fmla="*/ 2638 w 3414"/>
                <a:gd name="T15" fmla="*/ 1319 h 4113"/>
                <a:gd name="T16" fmla="*/ 2561 w 3414"/>
                <a:gd name="T17" fmla="*/ 1147 h 4113"/>
                <a:gd name="T18" fmla="*/ 2561 w 3414"/>
                <a:gd name="T19" fmla="*/ 699 h 4113"/>
                <a:gd name="T20" fmla="*/ 1707 w 3414"/>
                <a:gd name="T21" fmla="*/ 0 h 4113"/>
                <a:gd name="T22" fmla="*/ 854 w 3414"/>
                <a:gd name="T23" fmla="*/ 699 h 4113"/>
                <a:gd name="T24" fmla="*/ 854 w 3414"/>
                <a:gd name="T25" fmla="*/ 1147 h 4113"/>
                <a:gd name="T26" fmla="*/ 776 w 3414"/>
                <a:gd name="T27" fmla="*/ 1319 h 4113"/>
                <a:gd name="T28" fmla="*/ 776 w 3414"/>
                <a:gd name="T29" fmla="*/ 1630 h 4113"/>
                <a:gd name="T30" fmla="*/ 883 w 3414"/>
                <a:gd name="T31" fmla="*/ 1825 h 4113"/>
                <a:gd name="T32" fmla="*/ 1164 w 3414"/>
                <a:gd name="T33" fmla="*/ 2406 h 4113"/>
                <a:gd name="T34" fmla="*/ 1164 w 3414"/>
                <a:gd name="T35" fmla="*/ 2689 h 4113"/>
                <a:gd name="T36" fmla="*/ 1017 w 3414"/>
                <a:gd name="T37" fmla="*/ 2937 h 4113"/>
                <a:gd name="T38" fmla="*/ 324 w 3414"/>
                <a:gd name="T39" fmla="*/ 3315 h 4113"/>
                <a:gd name="T40" fmla="*/ 0 w 3414"/>
                <a:gd name="T41" fmla="*/ 3861 h 4113"/>
                <a:gd name="T42" fmla="*/ 0 w 3414"/>
                <a:gd name="T43" fmla="*/ 4113 h 4113"/>
                <a:gd name="T44" fmla="*/ 3414 w 3414"/>
                <a:gd name="T45" fmla="*/ 4113 h 4113"/>
                <a:gd name="T46" fmla="*/ 3414 w 3414"/>
                <a:gd name="T47" fmla="*/ 3877 h 4113"/>
                <a:gd name="T48" fmla="*/ 3070 w 3414"/>
                <a:gd name="T49" fmla="*/ 3320 h 4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414" h="4113">
                  <a:moveTo>
                    <a:pt x="3070" y="3320"/>
                  </a:moveTo>
                  <a:cubicBezTo>
                    <a:pt x="2329" y="2949"/>
                    <a:pt x="2329" y="2949"/>
                    <a:pt x="2329" y="2949"/>
                  </a:cubicBezTo>
                  <a:cubicBezTo>
                    <a:pt x="2233" y="2901"/>
                    <a:pt x="2173" y="2804"/>
                    <a:pt x="2173" y="2696"/>
                  </a:cubicBezTo>
                  <a:cubicBezTo>
                    <a:pt x="2173" y="2406"/>
                    <a:pt x="2173" y="2406"/>
                    <a:pt x="2173" y="2406"/>
                  </a:cubicBezTo>
                  <a:cubicBezTo>
                    <a:pt x="2193" y="2382"/>
                    <a:pt x="2217" y="2351"/>
                    <a:pt x="2243" y="2315"/>
                  </a:cubicBezTo>
                  <a:cubicBezTo>
                    <a:pt x="2344" y="2173"/>
                    <a:pt x="2420" y="2016"/>
                    <a:pt x="2473" y="1851"/>
                  </a:cubicBezTo>
                  <a:cubicBezTo>
                    <a:pt x="2568" y="1822"/>
                    <a:pt x="2638" y="1734"/>
                    <a:pt x="2638" y="1630"/>
                  </a:cubicBezTo>
                  <a:cubicBezTo>
                    <a:pt x="2638" y="1319"/>
                    <a:pt x="2638" y="1319"/>
                    <a:pt x="2638" y="1319"/>
                  </a:cubicBezTo>
                  <a:cubicBezTo>
                    <a:pt x="2638" y="1251"/>
                    <a:pt x="2608" y="1190"/>
                    <a:pt x="2561" y="1147"/>
                  </a:cubicBezTo>
                  <a:cubicBezTo>
                    <a:pt x="2561" y="699"/>
                    <a:pt x="2561" y="699"/>
                    <a:pt x="2561" y="699"/>
                  </a:cubicBezTo>
                  <a:cubicBezTo>
                    <a:pt x="2561" y="699"/>
                    <a:pt x="2653" y="0"/>
                    <a:pt x="1707" y="0"/>
                  </a:cubicBezTo>
                  <a:cubicBezTo>
                    <a:pt x="761" y="0"/>
                    <a:pt x="854" y="699"/>
                    <a:pt x="854" y="699"/>
                  </a:cubicBezTo>
                  <a:cubicBezTo>
                    <a:pt x="854" y="1147"/>
                    <a:pt x="854" y="1147"/>
                    <a:pt x="854" y="1147"/>
                  </a:cubicBezTo>
                  <a:cubicBezTo>
                    <a:pt x="806" y="1190"/>
                    <a:pt x="776" y="1251"/>
                    <a:pt x="776" y="1319"/>
                  </a:cubicBezTo>
                  <a:cubicBezTo>
                    <a:pt x="776" y="1630"/>
                    <a:pt x="776" y="1630"/>
                    <a:pt x="776" y="1630"/>
                  </a:cubicBezTo>
                  <a:cubicBezTo>
                    <a:pt x="776" y="1711"/>
                    <a:pt x="819" y="1783"/>
                    <a:pt x="883" y="1825"/>
                  </a:cubicBezTo>
                  <a:cubicBezTo>
                    <a:pt x="961" y="2163"/>
                    <a:pt x="1164" y="2406"/>
                    <a:pt x="1164" y="2406"/>
                  </a:cubicBezTo>
                  <a:cubicBezTo>
                    <a:pt x="1164" y="2689"/>
                    <a:pt x="1164" y="2689"/>
                    <a:pt x="1164" y="2689"/>
                  </a:cubicBezTo>
                  <a:cubicBezTo>
                    <a:pt x="1164" y="2793"/>
                    <a:pt x="1107" y="2888"/>
                    <a:pt x="1017" y="2937"/>
                  </a:cubicBezTo>
                  <a:cubicBezTo>
                    <a:pt x="324" y="3315"/>
                    <a:pt x="324" y="3315"/>
                    <a:pt x="324" y="3315"/>
                  </a:cubicBezTo>
                  <a:cubicBezTo>
                    <a:pt x="124" y="3424"/>
                    <a:pt x="0" y="3634"/>
                    <a:pt x="0" y="3861"/>
                  </a:cubicBezTo>
                  <a:cubicBezTo>
                    <a:pt x="0" y="4113"/>
                    <a:pt x="0" y="4113"/>
                    <a:pt x="0" y="4113"/>
                  </a:cubicBezTo>
                  <a:cubicBezTo>
                    <a:pt x="3414" y="4113"/>
                    <a:pt x="3414" y="4113"/>
                    <a:pt x="3414" y="4113"/>
                  </a:cubicBezTo>
                  <a:cubicBezTo>
                    <a:pt x="3414" y="3877"/>
                    <a:pt x="3414" y="3877"/>
                    <a:pt x="3414" y="3877"/>
                  </a:cubicBezTo>
                  <a:cubicBezTo>
                    <a:pt x="3414" y="3641"/>
                    <a:pt x="3281" y="3425"/>
                    <a:pt x="3070" y="33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D074AE68-CD8F-4FE8-9FA9-464218651B1A}"/>
              </a:ext>
            </a:extLst>
          </p:cNvPr>
          <p:cNvSpPr txBox="1"/>
          <p:nvPr/>
        </p:nvSpPr>
        <p:spPr>
          <a:xfrm>
            <a:off x="2835653" y="1502899"/>
            <a:ext cx="5373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BFB1AE5-EBD3-4376-A61E-1CEAF54A80DD}"/>
              </a:ext>
            </a:extLst>
          </p:cNvPr>
          <p:cNvSpPr txBox="1"/>
          <p:nvPr/>
        </p:nvSpPr>
        <p:spPr>
          <a:xfrm>
            <a:off x="2835653" y="5397293"/>
            <a:ext cx="5373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05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A1F7BD8-C0F1-4F16-A57A-61DC0180AD07}"/>
              </a:ext>
            </a:extLst>
          </p:cNvPr>
          <p:cNvSpPr txBox="1"/>
          <p:nvPr/>
        </p:nvSpPr>
        <p:spPr>
          <a:xfrm>
            <a:off x="3913014" y="4549534"/>
            <a:ext cx="5373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04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E52C675-3A1D-4F3C-A582-06338CF641D4}"/>
              </a:ext>
            </a:extLst>
          </p:cNvPr>
          <p:cNvSpPr txBox="1"/>
          <p:nvPr/>
        </p:nvSpPr>
        <p:spPr>
          <a:xfrm>
            <a:off x="4928560" y="3511400"/>
            <a:ext cx="5373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03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8A25FB4-694E-4F1C-BEC6-90965B2564D8}"/>
              </a:ext>
            </a:extLst>
          </p:cNvPr>
          <p:cNvSpPr txBox="1"/>
          <p:nvPr/>
        </p:nvSpPr>
        <p:spPr>
          <a:xfrm>
            <a:off x="3913014" y="2447798"/>
            <a:ext cx="5373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02</a:t>
            </a:r>
          </a:p>
        </p:txBody>
      </p:sp>
    </p:spTree>
    <p:extLst>
      <p:ext uri="{BB962C8B-B14F-4D97-AF65-F5344CB8AC3E}">
        <p14:creationId xmlns:p14="http://schemas.microsoft.com/office/powerpoint/2010/main" val="2889292185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Data Category Annotations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6" name="Picture 4" descr="Information interaction illustration vector free download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" t="17782" r="-278" b="18775"/>
          <a:stretch/>
        </p:blipFill>
        <p:spPr bwMode="auto">
          <a:xfrm>
            <a:off x="7183276" y="2999793"/>
            <a:ext cx="4762500" cy="3021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2"/>
          <p:cNvSpPr txBox="1">
            <a:spLocks/>
          </p:cNvSpPr>
          <p:nvPr/>
        </p:nvSpPr>
        <p:spPr>
          <a:xfrm>
            <a:off x="261764" y="764757"/>
            <a:ext cx="11545200" cy="38163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bg1"/>
                </a:solidFill>
              </a:rPr>
              <a:t>Annotate the data category as follows:</a:t>
            </a:r>
          </a:p>
          <a:p>
            <a:endParaRPr lang="en-US" sz="1800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bg1"/>
                </a:solidFill>
              </a:rPr>
              <a:t>Plain transaction data as </a:t>
            </a:r>
            <a:r>
              <a:rPr lang="en-US" sz="1800" dirty="0">
                <a:solidFill>
                  <a:schemeClr val="bg1"/>
                </a:solidFill>
                <a:cs typeface="Courier New" panose="02070309020205020404" pitchFamily="49" charset="0"/>
              </a:rPr>
              <a:t>@Analytics.dataCategory: #FACT</a:t>
            </a:r>
            <a:r>
              <a:rPr lang="en-US" sz="1800" dirty="0">
                <a:solidFill>
                  <a:schemeClr val="bg1"/>
                </a:solidFill>
              </a:rPr>
              <a:t>,</a:t>
            </a:r>
          </a:p>
          <a:p>
            <a:endParaRPr lang="en-US" sz="1800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bg1"/>
                </a:solidFill>
              </a:rPr>
              <a:t>Transaction data containing all relevant fields for data aggregation as </a:t>
            </a:r>
            <a:r>
              <a:rPr lang="en-US" sz="1800" dirty="0">
                <a:solidFill>
                  <a:schemeClr val="bg1"/>
                </a:solidFill>
                <a:cs typeface="Courier New" panose="02070309020205020404" pitchFamily="49" charset="0"/>
              </a:rPr>
              <a:t>@Analytics.dataCategory: #CUBE</a:t>
            </a:r>
            <a:r>
              <a:rPr lang="en-US" sz="1800" dirty="0">
                <a:solidFill>
                  <a:schemeClr val="bg1"/>
                </a:solidFill>
              </a:rPr>
              <a:t>,</a:t>
            </a:r>
          </a:p>
          <a:p>
            <a:endParaRPr lang="en-US" sz="1800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bg1"/>
                </a:solidFill>
              </a:rPr>
              <a:t>Business documents, configuration and master data including keys and attributes as </a:t>
            </a:r>
            <a:r>
              <a:rPr lang="en-US" sz="1800" dirty="0">
                <a:solidFill>
                  <a:schemeClr val="bg1"/>
                </a:solidFill>
                <a:cs typeface="Courier New" panose="02070309020205020404" pitchFamily="49" charset="0"/>
              </a:rPr>
              <a:t>@Analytics.dataCategory: #DIMENSION</a:t>
            </a:r>
            <a:r>
              <a:rPr lang="en-US" sz="1800" dirty="0">
                <a:solidFill>
                  <a:schemeClr val="bg1"/>
                </a:solidFill>
              </a:rPr>
              <a:t>,</a:t>
            </a:r>
          </a:p>
          <a:p>
            <a:endParaRPr lang="en-US" sz="1800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bg1"/>
                </a:solidFill>
              </a:rPr>
              <a:t>Language-dependent texts as </a:t>
            </a:r>
            <a:r>
              <a:rPr lang="en-US" sz="1800" dirty="0">
                <a:solidFill>
                  <a:schemeClr val="bg1"/>
                </a:solidFill>
                <a:cs typeface="Courier New" panose="02070309020205020404" pitchFamily="49" charset="0"/>
              </a:rPr>
              <a:t>@ObjectModel.dataCategory: #TEXT</a:t>
            </a:r>
            <a:r>
              <a:rPr lang="en-US" sz="1800" dirty="0">
                <a:solidFill>
                  <a:schemeClr val="bg1"/>
                </a:solidFill>
              </a:rPr>
              <a:t>,</a:t>
            </a:r>
          </a:p>
          <a:p>
            <a:endParaRPr lang="en-US" sz="1800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bg1"/>
                </a:solidFill>
              </a:rPr>
              <a:t>Hierarchies as </a:t>
            </a:r>
            <a:r>
              <a:rPr lang="en-US" sz="1800" dirty="0">
                <a:solidFill>
                  <a:schemeClr val="bg1"/>
                </a:solidFill>
                <a:cs typeface="Courier New" panose="02070309020205020404" pitchFamily="49" charset="0"/>
              </a:rPr>
              <a:t>@ObjectModel.dataCategory: #HIERARCHY.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2762839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Hero Screen Images | Free Vectors, Stock Photos &amp; PSD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82" t="12561" r="10151" b="12984"/>
          <a:stretch/>
        </p:blipFill>
        <p:spPr bwMode="auto">
          <a:xfrm>
            <a:off x="7534572" y="2647275"/>
            <a:ext cx="3605670" cy="3374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7" name="Rectangle 86">
            <a:extLst>
              <a:ext uri="{FF2B5EF4-FFF2-40B4-BE49-F238E27FC236}">
                <a16:creationId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Consume CDS by Analytical Tools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68705" y="889338"/>
            <a:ext cx="11314339" cy="37240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Use Case:</a:t>
            </a:r>
          </a:p>
          <a:p>
            <a:endParaRPr lang="en-US" sz="1800" dirty="0">
              <a:solidFill>
                <a:schemeClr val="bg1"/>
              </a:solidFill>
            </a:endParaRPr>
          </a:p>
          <a:p>
            <a:pPr algn="just"/>
            <a:r>
              <a:rPr lang="en-US" sz="1800" dirty="0">
                <a:solidFill>
                  <a:schemeClr val="bg1"/>
                </a:solidFill>
              </a:rPr>
              <a:t>We want to develop analytics for the business, where they can see the total sales in the system by per customer, per country and per product.</a:t>
            </a:r>
          </a:p>
          <a:p>
            <a:pPr algn="just"/>
            <a:r>
              <a:rPr lang="en-US" sz="1800" dirty="0">
                <a:solidFill>
                  <a:schemeClr val="bg1"/>
                </a:solidFill>
              </a:rPr>
              <a:t>The end user should be able to slice and dice the data and also be able to arrange the columns and rows based on their need in an analytic report.</a:t>
            </a:r>
          </a:p>
          <a:p>
            <a:pPr algn="just"/>
            <a:endParaRPr lang="en-US" sz="1800" dirty="0">
              <a:solidFill>
                <a:schemeClr val="bg1"/>
              </a:solidFill>
            </a:endParaRPr>
          </a:p>
          <a:p>
            <a:pPr algn="just"/>
            <a:endParaRPr lang="en-US" sz="1800" dirty="0">
              <a:solidFill>
                <a:schemeClr val="bg1"/>
              </a:solidFill>
            </a:endParaRPr>
          </a:p>
          <a:p>
            <a:pPr algn="just"/>
            <a:endParaRPr lang="en-US" sz="1800" dirty="0">
              <a:solidFill>
                <a:schemeClr val="bg1"/>
              </a:solidFill>
            </a:endParaRPr>
          </a:p>
          <a:p>
            <a:pPr algn="just"/>
            <a:endParaRPr lang="en-US" sz="1800" dirty="0">
              <a:solidFill>
                <a:schemeClr val="bg1"/>
              </a:solidFill>
            </a:endParaRPr>
          </a:p>
          <a:p>
            <a:pPr algn="just"/>
            <a:endParaRPr lang="en-US" sz="1800" dirty="0">
              <a:solidFill>
                <a:schemeClr val="bg1"/>
              </a:solidFill>
            </a:endParaRPr>
          </a:p>
          <a:p>
            <a:pPr algn="just"/>
            <a:r>
              <a:rPr lang="en-US" sz="2000" dirty="0">
                <a:solidFill>
                  <a:schemeClr val="bg1"/>
                </a:solidFill>
                <a:latin typeface="Cooper Black" panose="0208090404030B020404" pitchFamily="18" charset="0"/>
              </a:rPr>
              <a:t>Exercise </a:t>
            </a:r>
          </a:p>
          <a:p>
            <a:pPr algn="just"/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79649" y="4325034"/>
            <a:ext cx="597480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Benton Sans"/>
                <a:hlinkClick r:id="rId4"/>
              </a:rPr>
              <a:t>Consume CDS by Analytics using VDM Concept</a:t>
            </a:r>
            <a:endParaRPr lang="en-US" sz="2000" dirty="0">
              <a:latin typeface="Benton Sans"/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479649" y="3573016"/>
            <a:ext cx="554275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182603"/>
      </p:ext>
    </p:extLst>
  </p:cSld>
  <p:clrMapOvr>
    <a:masterClrMapping/>
  </p:clrMapOvr>
  <p:transition spd="slow">
    <p:push dir="u"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>
          <a:blip xmlns:r="http://schemas.openxmlformats.org/officeDocument/2006/relationships" r:embed="rId1"/>
          <a:stretch>
            <a:fillRect/>
          </a:stretch>
        </a:blip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9279</TotalTime>
  <Words>687</Words>
  <Application>Microsoft Office PowerPoint</Application>
  <PresentationFormat>Custom</PresentationFormat>
  <Paragraphs>155</Paragraphs>
  <Slides>14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4" baseType="lpstr">
      <vt:lpstr>Arial</vt:lpstr>
      <vt:lpstr>Arial Black</vt:lpstr>
      <vt:lpstr>Arial Bold</vt:lpstr>
      <vt:lpstr>Benton Sans</vt:lpstr>
      <vt:lpstr>Calibri</vt:lpstr>
      <vt:lpstr>Cooper Black</vt:lpstr>
      <vt:lpstr>Open Sans</vt:lpstr>
      <vt:lpstr>Patua One</vt:lpstr>
      <vt:lpstr>Wingdings</vt:lpstr>
      <vt:lpstr>Office Theme</vt:lpstr>
      <vt:lpstr>ABAP on Hana s/4 Hana Training</vt:lpstr>
      <vt:lpstr>Agenda – Day 13</vt:lpstr>
      <vt:lpstr>Virtual Data Model ( VDM )</vt:lpstr>
      <vt:lpstr>VDM Layering Architecture</vt:lpstr>
      <vt:lpstr>Best Practice to build/use CDS in S/4HANA</vt:lpstr>
      <vt:lpstr>Type’s of VDM View</vt:lpstr>
      <vt:lpstr>Annotations</vt:lpstr>
      <vt:lpstr>Data Category Annotations</vt:lpstr>
      <vt:lpstr>Consume CDS by Analytical Tools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CAPM Efficient Frontier Curve for PowerPoint</dc:title>
  <dc:creator>Julian</dc:creator>
  <cp:lastModifiedBy>cvedi@soyuztechnologies.com</cp:lastModifiedBy>
  <cp:revision>264</cp:revision>
  <dcterms:created xsi:type="dcterms:W3CDTF">2013-09-12T13:05:01Z</dcterms:created>
  <dcterms:modified xsi:type="dcterms:W3CDTF">2022-02-17T14:09:10Z</dcterms:modified>
</cp:coreProperties>
</file>